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Alice" charset="1" panose="00000500000000000000"/>
      <p:regular r:id="rId26"/>
    </p:embeddedFont>
    <p:embeddedFont>
      <p:font typeface="Bodoni FLF Italics" charset="1" panose="02000603090000090003"/>
      <p:regular r:id="rId27"/>
    </p:embeddedFont>
    <p:embeddedFont>
      <p:font typeface="Belleza" charset="1" panose="02000503050000020003"/>
      <p:regular r:id="rId28"/>
    </p:embeddedFont>
    <p:embeddedFont>
      <p:font typeface="Bodoni FLF Bold" charset="1" panose="02000803080000020003"/>
      <p:regular r:id="rId29"/>
    </p:embeddedFont>
    <p:embeddedFont>
      <p:font typeface="Alice Bold" charset="1" panose="00000500000000000000"/>
      <p:regular r:id="rId30"/>
    </p:embeddedFont>
    <p:embeddedFont>
      <p:font typeface="Alice Bold Italics" charset="1" panose="00000500000000000000"/>
      <p:regular r:id="rId31"/>
    </p:embeddedFont>
    <p:embeddedFont>
      <p:font typeface="Canva Sans Bold" charset="1" panose="020B0803030501040103"/>
      <p:regular r:id="rId32"/>
    </p:embeddedFont>
    <p:embeddedFont>
      <p:font typeface="Canva Sans" charset="1" panose="020B0503030501040103"/>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RyaYlcYk.mp4>
</file>

<file path=ppt/media/VAGYKMvH0H8.mp4>
</file>

<file path=ppt/media/image1.png>
</file>

<file path=ppt/media/image10.svg>
</file>

<file path=ppt/media/image11.jpeg>
</file>

<file path=ppt/media/image2.svg>
</file>

<file path=ppt/media/image3.png>
</file>

<file path=ppt/media/image4.svg>
</file>

<file path=ppt/media/image5.png>
</file>

<file path=ppt/media/image6.sv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VAGRyaYlcYk.mp4" Type="http://schemas.openxmlformats.org/officeDocument/2006/relationships/video"/><Relationship Id="rId4" Target="../media/VAGRyaYlcYk.mp4" Type="http://schemas.microsoft.com/office/2007/relationships/media"/></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VAGYKMvH0H8.mp4" Type="http://schemas.openxmlformats.org/officeDocument/2006/relationships/video"/><Relationship Id="rId4" Target="../media/VAGYKMvH0H8.mp4" Type="http://schemas.microsoft.com/office/2007/relationships/media"/></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F4EADB"/>
        </a:solidFill>
      </p:bgPr>
    </p:bg>
    <p:spTree>
      <p:nvGrpSpPr>
        <p:cNvPr id="1" name=""/>
        <p:cNvGrpSpPr/>
        <p:nvPr/>
      </p:nvGrpSpPr>
      <p:grpSpPr>
        <a:xfrm>
          <a:off x="0" y="0"/>
          <a:ext cx="0" cy="0"/>
          <a:chOff x="0" y="0"/>
          <a:chExt cx="0" cy="0"/>
        </a:xfrm>
      </p:grpSpPr>
      <p:grpSp>
        <p:nvGrpSpPr>
          <p:cNvPr name="Group 2" id="2"/>
          <p:cNvGrpSpPr/>
          <p:nvPr/>
        </p:nvGrpSpPr>
        <p:grpSpPr>
          <a:xfrm rot="0">
            <a:off x="14875708" y="-2383592"/>
            <a:ext cx="4767184" cy="476718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6465467" y="7797411"/>
            <a:ext cx="10793833" cy="948690"/>
          </a:xfrm>
          <a:prstGeom prst="rect">
            <a:avLst/>
          </a:prstGeom>
        </p:spPr>
        <p:txBody>
          <a:bodyPr anchor="t" rtlCol="false" tIns="0" lIns="0" bIns="0" rIns="0">
            <a:spAutoFit/>
          </a:bodyPr>
          <a:lstStyle/>
          <a:p>
            <a:pPr algn="r">
              <a:lnSpc>
                <a:spcPts val="3600"/>
              </a:lnSpc>
            </a:pPr>
            <a:r>
              <a:rPr lang="en-US" sz="3600">
                <a:solidFill>
                  <a:srgbClr val="271905"/>
                </a:solidFill>
                <a:latin typeface="Alice"/>
                <a:ea typeface="Alice"/>
                <a:cs typeface="Alice"/>
                <a:sym typeface="Alice"/>
              </a:rPr>
              <a:t>Supervisor: Dr.Azra Nazir</a:t>
            </a:r>
          </a:p>
          <a:p>
            <a:pPr algn="r">
              <a:lnSpc>
                <a:spcPts val="3600"/>
              </a:lnSpc>
            </a:pPr>
            <a:r>
              <a:rPr lang="en-US" sz="3600">
                <a:solidFill>
                  <a:srgbClr val="271905"/>
                </a:solidFill>
                <a:latin typeface="Alice"/>
                <a:ea typeface="Alice"/>
                <a:cs typeface="Alice"/>
                <a:sym typeface="Alice"/>
              </a:rPr>
              <a:t>Group- 26</a:t>
            </a:r>
          </a:p>
        </p:txBody>
      </p:sp>
      <p:sp>
        <p:nvSpPr>
          <p:cNvPr name="TextBox 6" id="6"/>
          <p:cNvSpPr txBox="true"/>
          <p:nvPr/>
        </p:nvSpPr>
        <p:spPr>
          <a:xfrm rot="0">
            <a:off x="1363492" y="2316917"/>
            <a:ext cx="15552756" cy="2200275"/>
          </a:xfrm>
          <a:prstGeom prst="rect">
            <a:avLst/>
          </a:prstGeom>
        </p:spPr>
        <p:txBody>
          <a:bodyPr anchor="t" rtlCol="false" tIns="0" lIns="0" bIns="0" rIns="0">
            <a:spAutoFit/>
          </a:bodyPr>
          <a:lstStyle/>
          <a:p>
            <a:pPr algn="ctr">
              <a:lnSpc>
                <a:spcPts val="8400"/>
              </a:lnSpc>
            </a:pPr>
            <a:r>
              <a:rPr lang="en-US" sz="7000" i="true">
                <a:solidFill>
                  <a:srgbClr val="271905"/>
                </a:solidFill>
                <a:latin typeface="Bodoni FLF Italics"/>
                <a:ea typeface="Bodoni FLF Italics"/>
                <a:cs typeface="Bodoni FLF Italics"/>
                <a:sym typeface="Bodoni FLF Italics"/>
              </a:rPr>
              <a:t>SwasthRail: A Comprehensive Healthcare Platform for Indian Railway Hospitals</a:t>
            </a:r>
          </a:p>
        </p:txBody>
      </p:sp>
      <p:grpSp>
        <p:nvGrpSpPr>
          <p:cNvPr name="Group 7" id="7"/>
          <p:cNvGrpSpPr/>
          <p:nvPr/>
        </p:nvGrpSpPr>
        <p:grpSpPr>
          <a:xfrm rot="0">
            <a:off x="1363492" y="8746101"/>
            <a:ext cx="3521040" cy="352104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AutoShape 10" id="10"/>
          <p:cNvSpPr/>
          <p:nvPr/>
        </p:nvSpPr>
        <p:spPr>
          <a:xfrm rot="0">
            <a:off x="10986615" y="9258300"/>
            <a:ext cx="7301385" cy="0"/>
          </a:xfrm>
          <a:prstGeom prst="line">
            <a:avLst/>
          </a:prstGeom>
          <a:ln cap="flat" w="38100">
            <a:solidFill>
              <a:srgbClr val="967D55"/>
            </a:solidFill>
            <a:prstDash val="solid"/>
            <a:headEnd type="none" len="sm" w="sm"/>
            <a:tailEnd type="none" len="sm" w="sm"/>
          </a:ln>
        </p:spPr>
      </p:sp>
      <p:sp>
        <p:nvSpPr>
          <p:cNvPr name="TextBox 11" id="11"/>
          <p:cNvSpPr txBox="true"/>
          <p:nvPr/>
        </p:nvSpPr>
        <p:spPr>
          <a:xfrm rot="0">
            <a:off x="1367622" y="5133975"/>
            <a:ext cx="15552756" cy="695325"/>
          </a:xfrm>
          <a:prstGeom prst="rect">
            <a:avLst/>
          </a:prstGeom>
        </p:spPr>
        <p:txBody>
          <a:bodyPr anchor="t" rtlCol="false" tIns="0" lIns="0" bIns="0" rIns="0">
            <a:spAutoFit/>
          </a:bodyPr>
          <a:lstStyle/>
          <a:p>
            <a:pPr algn="ctr">
              <a:lnSpc>
                <a:spcPts val="5400"/>
              </a:lnSpc>
            </a:pPr>
            <a:r>
              <a:rPr lang="en-US" sz="4500">
                <a:solidFill>
                  <a:srgbClr val="271905"/>
                </a:solidFill>
                <a:latin typeface="Belleza"/>
                <a:ea typeface="Belleza"/>
                <a:cs typeface="Belleza"/>
                <a:sym typeface="Belleza"/>
              </a:rPr>
              <a:t>DSN4091- Capstone Project Phase-1 Review 2</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4EADB"/>
        </a:solidFill>
      </p:bgPr>
    </p:bg>
    <p:spTree>
      <p:nvGrpSpPr>
        <p:cNvPr id="1" name=""/>
        <p:cNvGrpSpPr/>
        <p:nvPr/>
      </p:nvGrpSpPr>
      <p:grpSpPr>
        <a:xfrm>
          <a:off x="0" y="0"/>
          <a:ext cx="0" cy="0"/>
          <a:chOff x="0" y="0"/>
          <a:chExt cx="0" cy="0"/>
        </a:xfrm>
      </p:grpSpPr>
      <p:grpSp>
        <p:nvGrpSpPr>
          <p:cNvPr name="Group 2" id="2"/>
          <p:cNvGrpSpPr/>
          <p:nvPr/>
        </p:nvGrpSpPr>
        <p:grpSpPr>
          <a:xfrm rot="0">
            <a:off x="-2801715" y="7485285"/>
            <a:ext cx="5603430" cy="560343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1028700" y="2045017"/>
            <a:ext cx="16230600" cy="7425055"/>
          </a:xfrm>
          <a:prstGeom prst="rect">
            <a:avLst/>
          </a:prstGeom>
        </p:spPr>
        <p:txBody>
          <a:bodyPr anchor="t" rtlCol="false" tIns="0" lIns="0" bIns="0" rIns="0">
            <a:spAutoFit/>
          </a:bodyPr>
          <a:lstStyle/>
          <a:p>
            <a:pPr algn="just">
              <a:lnSpc>
                <a:spcPts val="3919"/>
              </a:lnSpc>
            </a:pPr>
            <a:r>
              <a:rPr lang="en-US" sz="2799">
                <a:solidFill>
                  <a:srgbClr val="000000"/>
                </a:solidFill>
                <a:latin typeface="Alice"/>
                <a:ea typeface="Alice"/>
                <a:cs typeface="Alice"/>
                <a:sym typeface="Alice"/>
              </a:rPr>
              <a:t>Phase 2: Expansion, Duration: Month 5 - Month 8</a:t>
            </a:r>
          </a:p>
          <a:p>
            <a:pPr algn="just">
              <a:lnSpc>
                <a:spcPts val="3919"/>
              </a:lnSpc>
            </a:pPr>
          </a:p>
          <a:p>
            <a:pPr algn="just">
              <a:lnSpc>
                <a:spcPts val="3919"/>
              </a:lnSpc>
            </a:pPr>
            <a:r>
              <a:rPr lang="en-US" sz="2799">
                <a:solidFill>
                  <a:srgbClr val="000000"/>
                </a:solidFill>
                <a:latin typeface="Alice"/>
                <a:ea typeface="Alice"/>
                <a:cs typeface="Alice"/>
                <a:sym typeface="Alice"/>
              </a:rPr>
              <a:t>Key Focus:</a:t>
            </a:r>
          </a:p>
          <a:p>
            <a:pPr algn="just" marL="604519" indent="-302260" lvl="1">
              <a:lnSpc>
                <a:spcPts val="3919"/>
              </a:lnSpc>
              <a:buFont typeface="Arial"/>
              <a:buChar char="•"/>
            </a:pPr>
            <a:r>
              <a:rPr lang="en-US" sz="2799">
                <a:solidFill>
                  <a:srgbClr val="000000"/>
                </a:solidFill>
                <a:latin typeface="Alice"/>
                <a:ea typeface="Alice"/>
                <a:cs typeface="Alice"/>
                <a:sym typeface="Alice"/>
              </a:rPr>
              <a:t>Doctor Portal: Full implementation, including all functionalities such as managing patients, prescriptions, and analytics.</a:t>
            </a:r>
          </a:p>
          <a:p>
            <a:pPr algn="just" marL="604519" indent="-302260" lvl="1">
              <a:lnSpc>
                <a:spcPts val="3919"/>
              </a:lnSpc>
              <a:buFont typeface="Arial"/>
              <a:buChar char="•"/>
            </a:pPr>
            <a:r>
              <a:rPr lang="en-US" sz="2799">
                <a:solidFill>
                  <a:srgbClr val="000000"/>
                </a:solidFill>
                <a:latin typeface="Alice"/>
                <a:ea typeface="Alice"/>
                <a:cs typeface="Alice"/>
                <a:sym typeface="Alice"/>
              </a:rPr>
              <a:t>R</a:t>
            </a:r>
            <a:r>
              <a:rPr lang="en-US" sz="2799">
                <a:solidFill>
                  <a:srgbClr val="000000"/>
                </a:solidFill>
                <a:latin typeface="Alice"/>
                <a:ea typeface="Alice"/>
                <a:cs typeface="Alice"/>
                <a:sym typeface="Alice"/>
              </a:rPr>
              <a:t>oom Availability Management: Integrate IoT to track and update room status in real-time.</a:t>
            </a:r>
          </a:p>
          <a:p>
            <a:pPr algn="just" marL="604519" indent="-302260" lvl="1">
              <a:lnSpc>
                <a:spcPts val="3919"/>
              </a:lnSpc>
              <a:buFont typeface="Arial"/>
              <a:buChar char="•"/>
            </a:pPr>
            <a:r>
              <a:rPr lang="en-US" sz="2799">
                <a:solidFill>
                  <a:srgbClr val="000000"/>
                </a:solidFill>
                <a:latin typeface="Alice"/>
                <a:ea typeface="Alice"/>
                <a:cs typeface="Alice"/>
                <a:sym typeface="Alice"/>
              </a:rPr>
              <a:t>Emergency Response System: Start the development of an emergency alert system for railway employees and families.</a:t>
            </a:r>
          </a:p>
          <a:p>
            <a:pPr algn="just">
              <a:lnSpc>
                <a:spcPts val="3919"/>
              </a:lnSpc>
            </a:pPr>
          </a:p>
          <a:p>
            <a:pPr algn="just">
              <a:lnSpc>
                <a:spcPts val="3919"/>
              </a:lnSpc>
            </a:pPr>
            <a:r>
              <a:rPr lang="en-US" sz="2799">
                <a:solidFill>
                  <a:srgbClr val="000000"/>
                </a:solidFill>
                <a:latin typeface="Alice"/>
                <a:ea typeface="Alice"/>
                <a:cs typeface="Alice"/>
                <a:sym typeface="Alice"/>
              </a:rPr>
              <a:t>Phase 3: Final Development, Duration: Month 5 - Month 8</a:t>
            </a:r>
          </a:p>
          <a:p>
            <a:pPr algn="just">
              <a:lnSpc>
                <a:spcPts val="3919"/>
              </a:lnSpc>
            </a:pPr>
          </a:p>
          <a:p>
            <a:pPr algn="just" marL="604519" indent="-302260" lvl="1">
              <a:lnSpc>
                <a:spcPts val="3919"/>
              </a:lnSpc>
              <a:buFont typeface="Arial"/>
              <a:buChar char="•"/>
            </a:pPr>
            <a:r>
              <a:rPr lang="en-US" sz="2799">
                <a:solidFill>
                  <a:srgbClr val="000000"/>
                </a:solidFill>
                <a:latin typeface="Alice"/>
                <a:ea typeface="Alice"/>
                <a:cs typeface="Alice"/>
                <a:sym typeface="Alice"/>
              </a:rPr>
              <a:t>Full System Integration: Ensure all parts of the platform, including AI-driven health recommendations, room management, and wellness features, work seamlessly together.</a:t>
            </a:r>
          </a:p>
          <a:p>
            <a:pPr algn="just" marL="604519" indent="-302260" lvl="1">
              <a:lnSpc>
                <a:spcPts val="3919"/>
              </a:lnSpc>
              <a:buFont typeface="Arial"/>
              <a:buChar char="•"/>
            </a:pPr>
            <a:r>
              <a:rPr lang="en-US" sz="2799">
                <a:solidFill>
                  <a:srgbClr val="000000"/>
                </a:solidFill>
                <a:latin typeface="Alice"/>
                <a:ea typeface="Alice"/>
                <a:cs typeface="Alice"/>
                <a:sym typeface="Alice"/>
              </a:rPr>
              <a:t>Final Documentation and Training: Prepare user manuals and documentation.</a:t>
            </a:r>
          </a:p>
          <a:p>
            <a:pPr algn="just">
              <a:lnSpc>
                <a:spcPts val="3919"/>
              </a:lnSpc>
            </a:pPr>
          </a:p>
        </p:txBody>
      </p:sp>
      <p:sp>
        <p:nvSpPr>
          <p:cNvPr name="AutoShape 6" id="6"/>
          <p:cNvSpPr/>
          <p:nvPr/>
        </p:nvSpPr>
        <p:spPr>
          <a:xfrm>
            <a:off x="10986615" y="9451022"/>
            <a:ext cx="7301385" cy="0"/>
          </a:xfrm>
          <a:prstGeom prst="line">
            <a:avLst/>
          </a:prstGeom>
          <a:ln cap="flat" w="38100">
            <a:solidFill>
              <a:srgbClr val="967D55"/>
            </a:solidFill>
            <a:prstDash val="solid"/>
            <a:headEnd type="none" len="sm" w="sm"/>
            <a:tailEnd type="none" len="sm" w="sm"/>
          </a:ln>
        </p:spPr>
      </p:sp>
      <p:sp>
        <p:nvSpPr>
          <p:cNvPr name="TextBox 7" id="7"/>
          <p:cNvSpPr txBox="true"/>
          <p:nvPr/>
        </p:nvSpPr>
        <p:spPr>
          <a:xfrm rot="0">
            <a:off x="5835216" y="9324975"/>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09</a:t>
            </a:r>
          </a:p>
        </p:txBody>
      </p:sp>
      <p:grpSp>
        <p:nvGrpSpPr>
          <p:cNvPr name="Group 8" id="8"/>
          <p:cNvGrpSpPr/>
          <p:nvPr/>
        </p:nvGrpSpPr>
        <p:grpSpPr>
          <a:xfrm rot="0">
            <a:off x="12253716" y="-969050"/>
            <a:ext cx="2150082" cy="2150082"/>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431097"/>
            <a:ext cx="12836128" cy="1299845"/>
          </a:xfrm>
          <a:prstGeom prst="rect">
            <a:avLst/>
          </a:prstGeom>
        </p:spPr>
        <p:txBody>
          <a:bodyPr anchor="t" rtlCol="false" tIns="0" lIns="0" bIns="0" rIns="0">
            <a:spAutoFit/>
          </a:bodyPr>
          <a:lstStyle/>
          <a:p>
            <a:pPr algn="l">
              <a:lnSpc>
                <a:spcPts val="10080"/>
              </a:lnSpc>
            </a:pPr>
            <a:r>
              <a:rPr lang="en-US" sz="7200" i="true">
                <a:solidFill>
                  <a:srgbClr val="271905"/>
                </a:solidFill>
                <a:latin typeface="Bodoni FLF Italics"/>
                <a:ea typeface="Bodoni FLF Italics"/>
                <a:cs typeface="Bodoni FLF Italics"/>
                <a:sym typeface="Bodoni FLF Italics"/>
              </a:rPr>
              <a:t>Timeline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967D55"/>
        </a:solidFill>
      </p:bgPr>
    </p:bg>
    <p:spTree>
      <p:nvGrpSpPr>
        <p:cNvPr id="1" name=""/>
        <p:cNvGrpSpPr/>
        <p:nvPr/>
      </p:nvGrpSpPr>
      <p:grpSpPr>
        <a:xfrm>
          <a:off x="0" y="0"/>
          <a:ext cx="0" cy="0"/>
          <a:chOff x="0" y="0"/>
          <a:chExt cx="0" cy="0"/>
        </a:xfrm>
      </p:grpSpPr>
      <p:sp>
        <p:nvSpPr>
          <p:cNvPr name="Freeform 2" id="2"/>
          <p:cNvSpPr/>
          <p:nvPr/>
        </p:nvSpPr>
        <p:spPr>
          <a:xfrm flipH="false" flipV="false" rot="0">
            <a:off x="61238" y="172752"/>
            <a:ext cx="18165524" cy="9941496"/>
          </a:xfrm>
          <a:custGeom>
            <a:avLst/>
            <a:gdLst/>
            <a:ahLst/>
            <a:cxnLst/>
            <a:rect r="r" b="b" t="t" l="l"/>
            <a:pathLst>
              <a:path h="9941496" w="18165524">
                <a:moveTo>
                  <a:pt x="0" y="0"/>
                </a:moveTo>
                <a:lnTo>
                  <a:pt x="18165524" y="0"/>
                </a:lnTo>
                <a:lnTo>
                  <a:pt x="18165524" y="9941496"/>
                </a:lnTo>
                <a:lnTo>
                  <a:pt x="0" y="99414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2102644"/>
            <a:ext cx="16196333" cy="6934200"/>
          </a:xfrm>
          <a:prstGeom prst="rect">
            <a:avLst/>
          </a:prstGeom>
        </p:spPr>
        <p:txBody>
          <a:bodyPr anchor="t" rtlCol="false" tIns="0" lIns="0" bIns="0" rIns="0">
            <a:spAutoFit/>
          </a:bodyPr>
          <a:lstStyle/>
          <a:p>
            <a:pPr algn="just" marL="669291" indent="-334646" lvl="1">
              <a:lnSpc>
                <a:spcPts val="3720"/>
              </a:lnSpc>
              <a:buFont typeface="Arial"/>
              <a:buChar char="•"/>
            </a:pPr>
            <a:r>
              <a:rPr lang="en-US" sz="3100">
                <a:solidFill>
                  <a:srgbClr val="FFFFFF"/>
                </a:solidFill>
                <a:latin typeface="Alice Bold"/>
                <a:ea typeface="Alice Bold"/>
                <a:cs typeface="Alice Bold"/>
                <a:sym typeface="Alice Bold"/>
              </a:rPr>
              <a:t>AI and ML in Healthcare</a:t>
            </a:r>
          </a:p>
          <a:p>
            <a:pPr algn="just">
              <a:lnSpc>
                <a:spcPts val="3600"/>
              </a:lnSpc>
            </a:pPr>
            <a:r>
              <a:rPr lang="en-US" sz="3000">
                <a:solidFill>
                  <a:srgbClr val="FFFFFF"/>
                </a:solidFill>
                <a:latin typeface="Alice"/>
                <a:ea typeface="Alice"/>
                <a:cs typeface="Alice"/>
                <a:sym typeface="Alice"/>
              </a:rPr>
              <a:t>AI and ML are reshaping healthcare by improving diagnostics, streamlining operations, and enabling personalized treatments. AI applications, as noted by Topol (2019), are crucial in predicting patient needs and optimizing hospital workflows. In SwasthRail, AI powers appointment scheduling, telemedicine, and personalized health recommendations.</a:t>
            </a:r>
          </a:p>
          <a:p>
            <a:pPr algn="just">
              <a:lnSpc>
                <a:spcPts val="3600"/>
              </a:lnSpc>
            </a:pPr>
          </a:p>
          <a:p>
            <a:pPr algn="just" marL="690881" indent="-345440" lvl="1">
              <a:lnSpc>
                <a:spcPts val="3840"/>
              </a:lnSpc>
              <a:buFont typeface="Arial"/>
              <a:buChar char="•"/>
            </a:pPr>
            <a:r>
              <a:rPr lang="en-US" sz="3200" i="true">
                <a:solidFill>
                  <a:srgbClr val="FFFFFF"/>
                </a:solidFill>
                <a:latin typeface="Alice Bold Italics"/>
                <a:ea typeface="Alice Bold Italics"/>
                <a:cs typeface="Alice Bold Italics"/>
                <a:sym typeface="Alice Bold Italics"/>
              </a:rPr>
              <a:t>IoT in Healthcare</a:t>
            </a:r>
          </a:p>
          <a:p>
            <a:pPr algn="just">
              <a:lnSpc>
                <a:spcPts val="3600"/>
              </a:lnSpc>
            </a:pPr>
            <a:r>
              <a:rPr lang="en-US" sz="3000">
                <a:solidFill>
                  <a:srgbClr val="FFFFFF"/>
                </a:solidFill>
                <a:latin typeface="Alice"/>
                <a:ea typeface="Alice"/>
                <a:cs typeface="Alice"/>
                <a:sym typeface="Alice"/>
              </a:rPr>
              <a:t>IoT devices enable real-time monitoring and efficient resource management in hospitals. Studies show IoT’s potential to track patient vitals and manage bed availability, making it essential for SwasthRail’s room management and emergency response systems.</a:t>
            </a:r>
          </a:p>
          <a:p>
            <a:pPr algn="just">
              <a:lnSpc>
                <a:spcPts val="3600"/>
              </a:lnSpc>
            </a:pPr>
          </a:p>
          <a:p>
            <a:pPr algn="just" marL="690881" indent="-345440" lvl="1">
              <a:lnSpc>
                <a:spcPts val="3840"/>
              </a:lnSpc>
              <a:buFont typeface="Arial"/>
              <a:buChar char="•"/>
            </a:pPr>
            <a:r>
              <a:rPr lang="en-US" sz="3200" i="true">
                <a:solidFill>
                  <a:srgbClr val="FFFFFF"/>
                </a:solidFill>
                <a:latin typeface="Alice Bold Italics"/>
                <a:ea typeface="Alice Bold Italics"/>
                <a:cs typeface="Alice Bold Italics"/>
                <a:sym typeface="Alice Bold Italics"/>
              </a:rPr>
              <a:t>Chatbots in Healthcare</a:t>
            </a:r>
          </a:p>
          <a:p>
            <a:pPr algn="just">
              <a:lnSpc>
                <a:spcPts val="3600"/>
              </a:lnSpc>
            </a:pPr>
            <a:r>
              <a:rPr lang="en-US" sz="3000">
                <a:solidFill>
                  <a:srgbClr val="FFFFFF"/>
                </a:solidFill>
                <a:latin typeface="Alice"/>
                <a:ea typeface="Alice"/>
                <a:cs typeface="Alice"/>
                <a:sym typeface="Alice"/>
              </a:rPr>
              <a:t>Chatbots enhance patient interaction by handling routine queries and facilitating appointment booking. Research highlights their efficiency in reducing staff workload and providing 24/7 support.</a:t>
            </a:r>
          </a:p>
        </p:txBody>
      </p:sp>
      <p:sp>
        <p:nvSpPr>
          <p:cNvPr name="TextBox 4" id="4"/>
          <p:cNvSpPr txBox="true"/>
          <p:nvPr/>
        </p:nvSpPr>
        <p:spPr>
          <a:xfrm rot="0">
            <a:off x="5835216" y="9305925"/>
            <a:ext cx="6617568" cy="375920"/>
          </a:xfrm>
          <a:prstGeom prst="rect">
            <a:avLst/>
          </a:prstGeom>
        </p:spPr>
        <p:txBody>
          <a:bodyPr anchor="t" rtlCol="false" tIns="0" lIns="0" bIns="0" rIns="0">
            <a:spAutoFit/>
          </a:bodyPr>
          <a:lstStyle/>
          <a:p>
            <a:pPr algn="ctr">
              <a:lnSpc>
                <a:spcPts val="2799"/>
              </a:lnSpc>
            </a:pPr>
            <a:r>
              <a:rPr lang="en-US" sz="2799">
                <a:solidFill>
                  <a:srgbClr val="F4EADB"/>
                </a:solidFill>
                <a:latin typeface="Alice"/>
                <a:ea typeface="Alice"/>
                <a:cs typeface="Alice"/>
                <a:sym typeface="Alice"/>
              </a:rPr>
              <a:t>10</a:t>
            </a:r>
          </a:p>
        </p:txBody>
      </p:sp>
      <p:sp>
        <p:nvSpPr>
          <p:cNvPr name="AutoShape 5" id="5"/>
          <p:cNvSpPr/>
          <p:nvPr/>
        </p:nvSpPr>
        <p:spPr>
          <a:xfrm>
            <a:off x="9780663" y="9489122"/>
            <a:ext cx="8507337" cy="0"/>
          </a:xfrm>
          <a:prstGeom prst="line">
            <a:avLst/>
          </a:prstGeom>
          <a:ln cap="flat" w="38100">
            <a:solidFill>
              <a:srgbClr val="F4EADB"/>
            </a:solidFill>
            <a:prstDash val="solid"/>
            <a:headEnd type="none" len="sm" w="sm"/>
            <a:tailEnd type="none" len="sm" w="sm"/>
          </a:ln>
        </p:spPr>
      </p:sp>
      <p:sp>
        <p:nvSpPr>
          <p:cNvPr name="TextBox 6" id="6"/>
          <p:cNvSpPr txBox="true"/>
          <p:nvPr/>
        </p:nvSpPr>
        <p:spPr>
          <a:xfrm rot="0">
            <a:off x="2863977" y="692944"/>
            <a:ext cx="12560046" cy="981075"/>
          </a:xfrm>
          <a:prstGeom prst="rect">
            <a:avLst/>
          </a:prstGeom>
        </p:spPr>
        <p:txBody>
          <a:bodyPr anchor="t" rtlCol="false" tIns="0" lIns="0" bIns="0" rIns="0">
            <a:spAutoFit/>
          </a:bodyPr>
          <a:lstStyle/>
          <a:p>
            <a:pPr algn="ctr">
              <a:lnSpc>
                <a:spcPts val="7320"/>
              </a:lnSpc>
            </a:pPr>
            <a:r>
              <a:rPr lang="en-US" sz="6100" b="true">
                <a:solidFill>
                  <a:srgbClr val="FFFFFF"/>
                </a:solidFill>
                <a:latin typeface="Bodoni FLF Bold"/>
                <a:ea typeface="Bodoni FLF Bold"/>
                <a:cs typeface="Bodoni FLF Bold"/>
                <a:sym typeface="Bodoni FLF Bold"/>
              </a:rPr>
              <a:t>Literature Review</a:t>
            </a:r>
          </a:p>
        </p:txBody>
      </p:sp>
      <p:grpSp>
        <p:nvGrpSpPr>
          <p:cNvPr name="Group 7" id="7"/>
          <p:cNvGrpSpPr/>
          <p:nvPr/>
        </p:nvGrpSpPr>
        <p:grpSpPr>
          <a:xfrm rot="0">
            <a:off x="9412188" y="9036844"/>
            <a:ext cx="736950" cy="73695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EADB"/>
            </a:solidFill>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EADB"/>
        </a:solidFill>
      </p:bgPr>
    </p:bg>
    <p:spTree>
      <p:nvGrpSpPr>
        <p:cNvPr id="1" name=""/>
        <p:cNvGrpSpPr/>
        <p:nvPr/>
      </p:nvGrpSpPr>
      <p:grpSpPr>
        <a:xfrm>
          <a:off x="0" y="0"/>
          <a:ext cx="0" cy="0"/>
          <a:chOff x="0" y="0"/>
          <a:chExt cx="0" cy="0"/>
        </a:xfrm>
      </p:grpSpPr>
      <p:sp>
        <p:nvSpPr>
          <p:cNvPr name="Freeform 2" id="2"/>
          <p:cNvSpPr/>
          <p:nvPr/>
        </p:nvSpPr>
        <p:spPr>
          <a:xfrm flipH="false" flipV="false" rot="0">
            <a:off x="61238" y="172752"/>
            <a:ext cx="18165524" cy="9941496"/>
          </a:xfrm>
          <a:custGeom>
            <a:avLst/>
            <a:gdLst/>
            <a:ahLst/>
            <a:cxnLst/>
            <a:rect r="r" b="b" t="t" l="l"/>
            <a:pathLst>
              <a:path h="9941496" w="18165524">
                <a:moveTo>
                  <a:pt x="0" y="0"/>
                </a:moveTo>
                <a:lnTo>
                  <a:pt x="18165524" y="0"/>
                </a:lnTo>
                <a:lnTo>
                  <a:pt x="18165524" y="9941496"/>
                </a:lnTo>
                <a:lnTo>
                  <a:pt x="0" y="99414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2182813"/>
            <a:ext cx="16230600" cy="7306310"/>
          </a:xfrm>
          <a:prstGeom prst="rect">
            <a:avLst/>
          </a:prstGeom>
        </p:spPr>
        <p:txBody>
          <a:bodyPr anchor="t" rtlCol="false" tIns="0" lIns="0" bIns="0" rIns="0">
            <a:spAutoFit/>
          </a:bodyPr>
          <a:lstStyle/>
          <a:p>
            <a:pPr algn="l">
              <a:lnSpc>
                <a:spcPts val="3640"/>
              </a:lnSpc>
            </a:pPr>
            <a:r>
              <a:rPr lang="en-US" sz="2600" b="true">
                <a:solidFill>
                  <a:srgbClr val="000000"/>
                </a:solidFill>
                <a:latin typeface="Canva Sans Bold"/>
                <a:ea typeface="Canva Sans Bold"/>
                <a:cs typeface="Canva Sans Bold"/>
                <a:sym typeface="Canva Sans Bold"/>
              </a:rPr>
              <a:t>User Management Module: </a:t>
            </a:r>
            <a:r>
              <a:rPr lang="en-US" sz="2600">
                <a:solidFill>
                  <a:srgbClr val="000000"/>
                </a:solidFill>
                <a:latin typeface="Canva Sans"/>
                <a:ea typeface="Canva Sans"/>
                <a:cs typeface="Canva Sans"/>
                <a:sym typeface="Canva Sans"/>
              </a:rPr>
              <a:t>To handle user registration, authentication, and role-based access for patients, doctors, and hospital staff.</a:t>
            </a:r>
          </a:p>
          <a:p>
            <a:pPr algn="l">
              <a:lnSpc>
                <a:spcPts val="3640"/>
              </a:lnSpc>
            </a:pPr>
            <a:r>
              <a:rPr lang="en-US" sz="2600">
                <a:solidFill>
                  <a:srgbClr val="000000"/>
                </a:solidFill>
                <a:latin typeface="Canva Sans"/>
                <a:ea typeface="Canva Sans"/>
                <a:cs typeface="Canva Sans"/>
                <a:sym typeface="Canva Sans"/>
              </a:rPr>
              <a:t>Components: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User Registration</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Login/Logout</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Role Management (Admin, Doctor, Patient)</a:t>
            </a:r>
          </a:p>
          <a:p>
            <a:pPr algn="l">
              <a:lnSpc>
                <a:spcPts val="3640"/>
              </a:lnSpc>
            </a:pPr>
            <a:r>
              <a:rPr lang="en-US" sz="2600">
                <a:solidFill>
                  <a:srgbClr val="000000"/>
                </a:solidFill>
                <a:latin typeface="Canva Sans"/>
                <a:ea typeface="Canva Sans"/>
                <a:cs typeface="Canva Sans"/>
                <a:sym typeface="Canva Sans"/>
              </a:rPr>
              <a:t>Associations: Interacts with all other modules to ensure secure access based on user roles.</a:t>
            </a:r>
          </a:p>
          <a:p>
            <a:pPr algn="l">
              <a:lnSpc>
                <a:spcPts val="3640"/>
              </a:lnSpc>
            </a:pPr>
          </a:p>
          <a:p>
            <a:pPr algn="l">
              <a:lnSpc>
                <a:spcPts val="3640"/>
              </a:lnSpc>
            </a:pPr>
            <a:r>
              <a:rPr lang="en-US" sz="2600" b="true">
                <a:solidFill>
                  <a:srgbClr val="000000"/>
                </a:solidFill>
                <a:latin typeface="Canva Sans Bold"/>
                <a:ea typeface="Canva Sans Bold"/>
                <a:cs typeface="Canva Sans Bold"/>
                <a:sym typeface="Canva Sans Bold"/>
              </a:rPr>
              <a:t>Appointment Booking Module: </a:t>
            </a:r>
            <a:r>
              <a:rPr lang="en-US" sz="2600">
                <a:solidFill>
                  <a:srgbClr val="000000"/>
                </a:solidFill>
                <a:latin typeface="Canva Sans"/>
                <a:ea typeface="Canva Sans"/>
                <a:cs typeface="Canva Sans"/>
                <a:sym typeface="Canva Sans"/>
              </a:rPr>
              <a:t>To facilitate appointment scheduling for patients to consult doctors.</a:t>
            </a:r>
          </a:p>
          <a:p>
            <a:pPr algn="l">
              <a:lnSpc>
                <a:spcPts val="3640"/>
              </a:lnSpc>
            </a:pPr>
            <a:r>
              <a:rPr lang="en-US" sz="2600">
                <a:solidFill>
                  <a:srgbClr val="000000"/>
                </a:solidFill>
                <a:latin typeface="Canva Sans"/>
                <a:ea typeface="Canva Sans"/>
                <a:cs typeface="Canva Sans"/>
                <a:sym typeface="Canva Sans"/>
              </a:rPr>
              <a:t>Components: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Slot Booking System</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Emergency Response Notifications</a:t>
            </a:r>
          </a:p>
          <a:p>
            <a:pPr algn="l">
              <a:lnSpc>
                <a:spcPts val="3640"/>
              </a:lnSpc>
            </a:pPr>
            <a:r>
              <a:rPr lang="en-US" sz="2600">
                <a:solidFill>
                  <a:srgbClr val="000000"/>
                </a:solidFill>
                <a:latin typeface="Canva Sans"/>
                <a:ea typeface="Canva Sans"/>
                <a:cs typeface="Canva Sans"/>
                <a:sym typeface="Canva Sans"/>
              </a:rPr>
              <a:t>Associations: Connects with User Management and Telemedicine modules for seamless appointment management.</a:t>
            </a:r>
          </a:p>
          <a:p>
            <a:pPr algn="l">
              <a:lnSpc>
                <a:spcPts val="3640"/>
              </a:lnSpc>
            </a:pPr>
          </a:p>
          <a:p>
            <a:pPr algn="l">
              <a:lnSpc>
                <a:spcPts val="3640"/>
              </a:lnSpc>
            </a:pPr>
          </a:p>
        </p:txBody>
      </p:sp>
      <p:sp>
        <p:nvSpPr>
          <p:cNvPr name="TextBox 4" id="4"/>
          <p:cNvSpPr txBox="true"/>
          <p:nvPr/>
        </p:nvSpPr>
        <p:spPr>
          <a:xfrm rot="0">
            <a:off x="5835216" y="9324975"/>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11</a:t>
            </a:r>
          </a:p>
        </p:txBody>
      </p:sp>
      <p:sp>
        <p:nvSpPr>
          <p:cNvPr name="AutoShape 5" id="5"/>
          <p:cNvSpPr/>
          <p:nvPr/>
        </p:nvSpPr>
        <p:spPr>
          <a:xfrm>
            <a:off x="10986615" y="9489122"/>
            <a:ext cx="7301385" cy="0"/>
          </a:xfrm>
          <a:prstGeom prst="line">
            <a:avLst/>
          </a:prstGeom>
          <a:ln cap="flat" w="38100">
            <a:solidFill>
              <a:srgbClr val="967D55"/>
            </a:solidFill>
            <a:prstDash val="solid"/>
            <a:headEnd type="none" len="sm" w="sm"/>
            <a:tailEnd type="none" len="sm" w="sm"/>
          </a:ln>
        </p:spPr>
      </p:sp>
      <p:sp>
        <p:nvSpPr>
          <p:cNvPr name="TextBox 6" id="6"/>
          <p:cNvSpPr txBox="true"/>
          <p:nvPr/>
        </p:nvSpPr>
        <p:spPr>
          <a:xfrm rot="0">
            <a:off x="-251196" y="261303"/>
            <a:ext cx="18790393" cy="1649094"/>
          </a:xfrm>
          <a:prstGeom prst="rect">
            <a:avLst/>
          </a:prstGeom>
        </p:spPr>
        <p:txBody>
          <a:bodyPr anchor="t" rtlCol="false" tIns="0" lIns="0" bIns="0" rIns="0">
            <a:spAutoFit/>
          </a:bodyPr>
          <a:lstStyle/>
          <a:p>
            <a:pPr algn="ctr">
              <a:lnSpc>
                <a:spcPts val="12880"/>
              </a:lnSpc>
            </a:pPr>
            <a:r>
              <a:rPr lang="en-US" sz="9200" i="true">
                <a:solidFill>
                  <a:srgbClr val="000000"/>
                </a:solidFill>
                <a:latin typeface="Bodoni FLF Italics"/>
                <a:ea typeface="Bodoni FLF Italics"/>
                <a:cs typeface="Bodoni FLF Italics"/>
                <a:sym typeface="Bodoni FLF Italics"/>
              </a:rPr>
              <a:t>Project Modules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4EADB"/>
        </a:solidFill>
      </p:bgPr>
    </p:bg>
    <p:spTree>
      <p:nvGrpSpPr>
        <p:cNvPr id="1" name=""/>
        <p:cNvGrpSpPr/>
        <p:nvPr/>
      </p:nvGrpSpPr>
      <p:grpSpPr>
        <a:xfrm>
          <a:off x="0" y="0"/>
          <a:ext cx="0" cy="0"/>
          <a:chOff x="0" y="0"/>
          <a:chExt cx="0" cy="0"/>
        </a:xfrm>
      </p:grpSpPr>
      <p:sp>
        <p:nvSpPr>
          <p:cNvPr name="Freeform 2" id="2"/>
          <p:cNvSpPr/>
          <p:nvPr/>
        </p:nvSpPr>
        <p:spPr>
          <a:xfrm flipH="false" flipV="false" rot="0">
            <a:off x="61238" y="172752"/>
            <a:ext cx="18165524" cy="9941496"/>
          </a:xfrm>
          <a:custGeom>
            <a:avLst/>
            <a:gdLst/>
            <a:ahLst/>
            <a:cxnLst/>
            <a:rect r="r" b="b" t="t" l="l"/>
            <a:pathLst>
              <a:path h="9941496" w="18165524">
                <a:moveTo>
                  <a:pt x="0" y="0"/>
                </a:moveTo>
                <a:lnTo>
                  <a:pt x="18165524" y="0"/>
                </a:lnTo>
                <a:lnTo>
                  <a:pt x="18165524" y="9941496"/>
                </a:lnTo>
                <a:lnTo>
                  <a:pt x="0" y="99414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2201863"/>
            <a:ext cx="16230600" cy="7306310"/>
          </a:xfrm>
          <a:prstGeom prst="rect">
            <a:avLst/>
          </a:prstGeom>
        </p:spPr>
        <p:txBody>
          <a:bodyPr anchor="t" rtlCol="false" tIns="0" lIns="0" bIns="0" rIns="0">
            <a:spAutoFit/>
          </a:bodyPr>
          <a:lstStyle/>
          <a:p>
            <a:pPr algn="l">
              <a:lnSpc>
                <a:spcPts val="3640"/>
              </a:lnSpc>
            </a:pPr>
            <a:r>
              <a:rPr lang="en-US" sz="2600" b="true">
                <a:solidFill>
                  <a:srgbClr val="000000"/>
                </a:solidFill>
                <a:latin typeface="Canva Sans Bold"/>
                <a:ea typeface="Canva Sans Bold"/>
                <a:cs typeface="Canva Sans Bold"/>
                <a:sym typeface="Canva Sans Bold"/>
              </a:rPr>
              <a:t>Telemedicine Module</a:t>
            </a:r>
            <a:r>
              <a:rPr lang="en-US" sz="2600">
                <a:solidFill>
                  <a:srgbClr val="000000"/>
                </a:solidFill>
                <a:latin typeface="Canva Sans"/>
                <a:ea typeface="Canva Sans"/>
                <a:cs typeface="Canva Sans"/>
                <a:sym typeface="Canva Sans"/>
              </a:rPr>
              <a:t>: </a:t>
            </a:r>
            <a:r>
              <a:rPr lang="en-US" sz="2600">
                <a:solidFill>
                  <a:srgbClr val="000000"/>
                </a:solidFill>
                <a:latin typeface="Canva Sans"/>
                <a:ea typeface="Canva Sans"/>
                <a:cs typeface="Canva Sans"/>
                <a:sym typeface="Canva Sans"/>
              </a:rPr>
              <a:t>To enable remote consultations for patients, especially those in remote areas.</a:t>
            </a:r>
          </a:p>
          <a:p>
            <a:pPr algn="l">
              <a:lnSpc>
                <a:spcPts val="3640"/>
              </a:lnSpc>
            </a:pPr>
            <a:r>
              <a:rPr lang="en-US" sz="2600">
                <a:solidFill>
                  <a:srgbClr val="000000"/>
                </a:solidFill>
                <a:latin typeface="Canva Sans"/>
                <a:ea typeface="Canva Sans"/>
                <a:cs typeface="Canva Sans"/>
                <a:sym typeface="Canva Sans"/>
              </a:rPr>
              <a:t>Components: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Video Conferencing</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Chat Functionality</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Prescription Management</a:t>
            </a:r>
          </a:p>
          <a:p>
            <a:pPr algn="l">
              <a:lnSpc>
                <a:spcPts val="3640"/>
              </a:lnSpc>
            </a:pPr>
            <a:r>
              <a:rPr lang="en-US" sz="2600">
                <a:solidFill>
                  <a:srgbClr val="000000"/>
                </a:solidFill>
                <a:latin typeface="Canva Sans"/>
                <a:ea typeface="Canva Sans"/>
                <a:cs typeface="Canva Sans"/>
                <a:sym typeface="Canva Sans"/>
              </a:rPr>
              <a:t>Associations: Works closely with User Management and Appointment Booking for consultation management.</a:t>
            </a:r>
          </a:p>
          <a:p>
            <a:pPr algn="l">
              <a:lnSpc>
                <a:spcPts val="3640"/>
              </a:lnSpc>
            </a:pPr>
          </a:p>
          <a:p>
            <a:pPr algn="l">
              <a:lnSpc>
                <a:spcPts val="3640"/>
              </a:lnSpc>
            </a:pPr>
            <a:r>
              <a:rPr lang="en-US" sz="2600" b="true">
                <a:solidFill>
                  <a:srgbClr val="000000"/>
                </a:solidFill>
                <a:latin typeface="Canva Sans Bold"/>
                <a:ea typeface="Canva Sans Bold"/>
                <a:cs typeface="Canva Sans Bold"/>
                <a:sym typeface="Canva Sans Bold"/>
              </a:rPr>
              <a:t>Patient Management System:</a:t>
            </a:r>
            <a:r>
              <a:rPr lang="en-US" sz="2600">
                <a:solidFill>
                  <a:srgbClr val="000000"/>
                </a:solidFill>
                <a:latin typeface="Canva Sans"/>
                <a:ea typeface="Canva Sans"/>
                <a:cs typeface="Canva Sans"/>
                <a:sym typeface="Canva Sans"/>
              </a:rPr>
              <a:t> To manage patient records, history, and treatment plans.</a:t>
            </a:r>
          </a:p>
          <a:p>
            <a:pPr algn="l">
              <a:lnSpc>
                <a:spcPts val="3640"/>
              </a:lnSpc>
            </a:pPr>
            <a:r>
              <a:rPr lang="en-US" sz="2600">
                <a:solidFill>
                  <a:srgbClr val="000000"/>
                </a:solidFill>
                <a:latin typeface="Canva Sans"/>
                <a:ea typeface="Canva Sans"/>
                <a:cs typeface="Canva Sans"/>
                <a:sym typeface="Canva Sans"/>
              </a:rPr>
              <a:t>Components: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Medical History Storage</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T</a:t>
            </a:r>
            <a:r>
              <a:rPr lang="en-US" sz="2600">
                <a:solidFill>
                  <a:srgbClr val="000000"/>
                </a:solidFill>
                <a:latin typeface="Canva Sans"/>
                <a:ea typeface="Canva Sans"/>
                <a:cs typeface="Canva Sans"/>
                <a:sym typeface="Canva Sans"/>
              </a:rPr>
              <a:t>est Results Management</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Treatment Plan Documentation</a:t>
            </a:r>
          </a:p>
          <a:p>
            <a:pPr algn="l">
              <a:lnSpc>
                <a:spcPts val="3640"/>
              </a:lnSpc>
            </a:pPr>
            <a:r>
              <a:rPr lang="en-US" sz="2600">
                <a:solidFill>
                  <a:srgbClr val="000000"/>
                </a:solidFill>
                <a:latin typeface="Canva Sans"/>
                <a:ea typeface="Canva Sans"/>
                <a:cs typeface="Canva Sans"/>
                <a:sym typeface="Canva Sans"/>
              </a:rPr>
              <a:t>Associations: Integrates with User Management and Appointment Booking for personalized patient care.</a:t>
            </a:r>
          </a:p>
          <a:p>
            <a:pPr algn="l">
              <a:lnSpc>
                <a:spcPts val="3640"/>
              </a:lnSpc>
            </a:pPr>
          </a:p>
        </p:txBody>
      </p:sp>
      <p:sp>
        <p:nvSpPr>
          <p:cNvPr name="TextBox 4" id="4"/>
          <p:cNvSpPr txBox="true"/>
          <p:nvPr/>
        </p:nvSpPr>
        <p:spPr>
          <a:xfrm rot="0">
            <a:off x="-251196" y="270828"/>
            <a:ext cx="18790393" cy="1649094"/>
          </a:xfrm>
          <a:prstGeom prst="rect">
            <a:avLst/>
          </a:prstGeom>
        </p:spPr>
        <p:txBody>
          <a:bodyPr anchor="t" rtlCol="false" tIns="0" lIns="0" bIns="0" rIns="0">
            <a:spAutoFit/>
          </a:bodyPr>
          <a:lstStyle/>
          <a:p>
            <a:pPr algn="ctr">
              <a:lnSpc>
                <a:spcPts val="12880"/>
              </a:lnSpc>
            </a:pPr>
            <a:r>
              <a:rPr lang="en-US" sz="9200" i="true">
                <a:solidFill>
                  <a:srgbClr val="000000"/>
                </a:solidFill>
                <a:latin typeface="Bodoni FLF Italics"/>
                <a:ea typeface="Bodoni FLF Italics"/>
                <a:cs typeface="Bodoni FLF Italics"/>
                <a:sym typeface="Bodoni FLF Italics"/>
              </a:rPr>
              <a:t>Project Modules</a:t>
            </a:r>
          </a:p>
        </p:txBody>
      </p:sp>
      <p:sp>
        <p:nvSpPr>
          <p:cNvPr name="TextBox 5" id="5"/>
          <p:cNvSpPr txBox="true"/>
          <p:nvPr/>
        </p:nvSpPr>
        <p:spPr>
          <a:xfrm rot="0">
            <a:off x="5835216" y="9324975"/>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12</a:t>
            </a:r>
          </a:p>
        </p:txBody>
      </p:sp>
      <p:sp>
        <p:nvSpPr>
          <p:cNvPr name="AutoShape 6" id="6"/>
          <p:cNvSpPr/>
          <p:nvPr/>
        </p:nvSpPr>
        <p:spPr>
          <a:xfrm>
            <a:off x="10986615" y="9489122"/>
            <a:ext cx="7301385" cy="0"/>
          </a:xfrm>
          <a:prstGeom prst="line">
            <a:avLst/>
          </a:prstGeom>
          <a:ln cap="flat" w="38100">
            <a:solidFill>
              <a:srgbClr val="967D55"/>
            </a:solidFill>
            <a:prstDash val="solid"/>
            <a:headEnd type="none" len="sm" w="sm"/>
            <a:tailEnd type="none" len="sm" w="sm"/>
          </a:ln>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EADB"/>
        </a:solidFill>
      </p:bgPr>
    </p:bg>
    <p:spTree>
      <p:nvGrpSpPr>
        <p:cNvPr id="1" name=""/>
        <p:cNvGrpSpPr/>
        <p:nvPr/>
      </p:nvGrpSpPr>
      <p:grpSpPr>
        <a:xfrm>
          <a:off x="0" y="0"/>
          <a:ext cx="0" cy="0"/>
          <a:chOff x="0" y="0"/>
          <a:chExt cx="0" cy="0"/>
        </a:xfrm>
      </p:grpSpPr>
      <p:sp>
        <p:nvSpPr>
          <p:cNvPr name="Freeform 2" id="2"/>
          <p:cNvSpPr/>
          <p:nvPr/>
        </p:nvSpPr>
        <p:spPr>
          <a:xfrm flipH="false" flipV="false" rot="0">
            <a:off x="61238" y="172752"/>
            <a:ext cx="18165524" cy="9941496"/>
          </a:xfrm>
          <a:custGeom>
            <a:avLst/>
            <a:gdLst/>
            <a:ahLst/>
            <a:cxnLst/>
            <a:rect r="r" b="b" t="t" l="l"/>
            <a:pathLst>
              <a:path h="9941496" w="18165524">
                <a:moveTo>
                  <a:pt x="0" y="0"/>
                </a:moveTo>
                <a:lnTo>
                  <a:pt x="18165524" y="0"/>
                </a:lnTo>
                <a:lnTo>
                  <a:pt x="18165524" y="9941496"/>
                </a:lnTo>
                <a:lnTo>
                  <a:pt x="0" y="99414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2635296"/>
            <a:ext cx="16230600" cy="6391910"/>
          </a:xfrm>
          <a:prstGeom prst="rect">
            <a:avLst/>
          </a:prstGeom>
        </p:spPr>
        <p:txBody>
          <a:bodyPr anchor="t" rtlCol="false" tIns="0" lIns="0" bIns="0" rIns="0">
            <a:spAutoFit/>
          </a:bodyPr>
          <a:lstStyle/>
          <a:p>
            <a:pPr algn="l">
              <a:lnSpc>
                <a:spcPts val="3640"/>
              </a:lnSpc>
            </a:pPr>
            <a:r>
              <a:rPr lang="en-US" sz="2600" b="true">
                <a:solidFill>
                  <a:srgbClr val="000000"/>
                </a:solidFill>
                <a:latin typeface="Canva Sans Bold"/>
                <a:ea typeface="Canva Sans Bold"/>
                <a:cs typeface="Canva Sans Bold"/>
                <a:sym typeface="Canva Sans Bold"/>
              </a:rPr>
              <a:t>Room Booking System</a:t>
            </a:r>
            <a:r>
              <a:rPr lang="en-US" sz="2600">
                <a:solidFill>
                  <a:srgbClr val="000000"/>
                </a:solidFill>
                <a:latin typeface="Canva Sans"/>
                <a:ea typeface="Canva Sans"/>
                <a:cs typeface="Canva Sans"/>
                <a:sym typeface="Canva Sans"/>
              </a:rPr>
              <a:t>:</a:t>
            </a:r>
            <a:r>
              <a:rPr lang="en-US" sz="2600">
                <a:solidFill>
                  <a:srgbClr val="000000"/>
                </a:solidFill>
                <a:latin typeface="Canva Sans"/>
                <a:ea typeface="Canva Sans"/>
                <a:cs typeface="Canva Sans"/>
                <a:sym typeface="Canva Sans"/>
              </a:rPr>
              <a:t> To allocate hospital rooms based on availability and patient needs.</a:t>
            </a:r>
          </a:p>
          <a:p>
            <a:pPr algn="l">
              <a:lnSpc>
                <a:spcPts val="3640"/>
              </a:lnSpc>
            </a:pPr>
            <a:r>
              <a:rPr lang="en-US" sz="2600">
                <a:solidFill>
                  <a:srgbClr val="000000"/>
                </a:solidFill>
                <a:latin typeface="Canva Sans"/>
                <a:ea typeface="Canva Sans"/>
                <a:cs typeface="Canva Sans"/>
                <a:sym typeface="Canva Sans"/>
              </a:rPr>
              <a:t>Components: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Room Availability Tracking</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Booking Management</a:t>
            </a:r>
          </a:p>
          <a:p>
            <a:pPr algn="l">
              <a:lnSpc>
                <a:spcPts val="3640"/>
              </a:lnSpc>
            </a:pPr>
            <a:r>
              <a:rPr lang="en-US" sz="2600">
                <a:solidFill>
                  <a:srgbClr val="000000"/>
                </a:solidFill>
                <a:latin typeface="Canva Sans"/>
                <a:ea typeface="Canva Sans"/>
                <a:cs typeface="Canva Sans"/>
                <a:sym typeface="Canva Sans"/>
              </a:rPr>
              <a:t>Associations: Ties into Patient Management to determine room allocation for admitted patients.</a:t>
            </a:r>
          </a:p>
          <a:p>
            <a:pPr algn="l">
              <a:lnSpc>
                <a:spcPts val="3640"/>
              </a:lnSpc>
            </a:pPr>
          </a:p>
          <a:p>
            <a:pPr algn="l">
              <a:lnSpc>
                <a:spcPts val="3640"/>
              </a:lnSpc>
            </a:pPr>
            <a:r>
              <a:rPr lang="en-US" sz="2600" b="true">
                <a:solidFill>
                  <a:srgbClr val="000000"/>
                </a:solidFill>
                <a:latin typeface="Canva Sans Bold"/>
                <a:ea typeface="Canva Sans Bold"/>
                <a:cs typeface="Canva Sans Bold"/>
                <a:sym typeface="Canva Sans Bold"/>
              </a:rPr>
              <a:t>Collaboration with Private Hospitals</a:t>
            </a:r>
            <a:r>
              <a:rPr lang="en-US" sz="2600">
                <a:solidFill>
                  <a:srgbClr val="000000"/>
                </a:solidFill>
                <a:latin typeface="Canva Sans"/>
                <a:ea typeface="Canva Sans"/>
                <a:cs typeface="Canva Sans"/>
                <a:sym typeface="Canva Sans"/>
              </a:rPr>
              <a:t>: To facilitate referrals and partnerships with local private hospitals for specialized treatments.</a:t>
            </a:r>
          </a:p>
          <a:p>
            <a:pPr algn="l">
              <a:lnSpc>
                <a:spcPts val="3640"/>
              </a:lnSpc>
            </a:pPr>
            <a:r>
              <a:rPr lang="en-US" sz="2600">
                <a:solidFill>
                  <a:srgbClr val="000000"/>
                </a:solidFill>
                <a:latin typeface="Canva Sans"/>
                <a:ea typeface="Canva Sans"/>
                <a:cs typeface="Canva Sans"/>
                <a:sym typeface="Canva Sans"/>
              </a:rPr>
              <a:t>Components: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Referral System</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Treatment Coordination</a:t>
            </a:r>
          </a:p>
          <a:p>
            <a:pPr algn="l">
              <a:lnSpc>
                <a:spcPts val="3640"/>
              </a:lnSpc>
            </a:pPr>
            <a:r>
              <a:rPr lang="en-US" sz="2600">
                <a:solidFill>
                  <a:srgbClr val="000000"/>
                </a:solidFill>
                <a:latin typeface="Canva Sans"/>
                <a:ea typeface="Canva Sans"/>
                <a:cs typeface="Canva Sans"/>
                <a:sym typeface="Canva Sans"/>
              </a:rPr>
              <a:t>Associations: Links with Patient Management to ensure seamless transitions for patients needing specialized care.</a:t>
            </a:r>
          </a:p>
          <a:p>
            <a:pPr algn="l">
              <a:lnSpc>
                <a:spcPts val="3640"/>
              </a:lnSpc>
            </a:pPr>
          </a:p>
        </p:txBody>
      </p:sp>
      <p:sp>
        <p:nvSpPr>
          <p:cNvPr name="TextBox 4" id="4"/>
          <p:cNvSpPr txBox="true"/>
          <p:nvPr/>
        </p:nvSpPr>
        <p:spPr>
          <a:xfrm rot="0">
            <a:off x="-251196" y="394653"/>
            <a:ext cx="18790393" cy="1649094"/>
          </a:xfrm>
          <a:prstGeom prst="rect">
            <a:avLst/>
          </a:prstGeom>
        </p:spPr>
        <p:txBody>
          <a:bodyPr anchor="t" rtlCol="false" tIns="0" lIns="0" bIns="0" rIns="0">
            <a:spAutoFit/>
          </a:bodyPr>
          <a:lstStyle/>
          <a:p>
            <a:pPr algn="ctr">
              <a:lnSpc>
                <a:spcPts val="12880"/>
              </a:lnSpc>
            </a:pPr>
            <a:r>
              <a:rPr lang="en-US" sz="9200" i="true">
                <a:solidFill>
                  <a:srgbClr val="000000"/>
                </a:solidFill>
                <a:latin typeface="Bodoni FLF Italics"/>
                <a:ea typeface="Bodoni FLF Italics"/>
                <a:cs typeface="Bodoni FLF Italics"/>
                <a:sym typeface="Bodoni FLF Italics"/>
              </a:rPr>
              <a:t>Project Modules</a:t>
            </a:r>
          </a:p>
        </p:txBody>
      </p:sp>
      <p:sp>
        <p:nvSpPr>
          <p:cNvPr name="TextBox 5" id="5"/>
          <p:cNvSpPr txBox="true"/>
          <p:nvPr/>
        </p:nvSpPr>
        <p:spPr>
          <a:xfrm rot="0">
            <a:off x="5835216" y="9324975"/>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13</a:t>
            </a:r>
          </a:p>
        </p:txBody>
      </p:sp>
      <p:sp>
        <p:nvSpPr>
          <p:cNvPr name="AutoShape 6" id="6"/>
          <p:cNvSpPr/>
          <p:nvPr/>
        </p:nvSpPr>
        <p:spPr>
          <a:xfrm>
            <a:off x="10986615" y="9489122"/>
            <a:ext cx="7301385" cy="0"/>
          </a:xfrm>
          <a:prstGeom prst="line">
            <a:avLst/>
          </a:prstGeom>
          <a:ln cap="flat" w="38100">
            <a:solidFill>
              <a:srgbClr val="967D55"/>
            </a:solidFill>
            <a:prstDash val="solid"/>
            <a:headEnd type="none" len="sm" w="sm"/>
            <a:tailEnd type="none" len="sm" w="sm"/>
          </a:ln>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4EADB"/>
        </a:solidFill>
      </p:bgPr>
    </p:bg>
    <p:spTree>
      <p:nvGrpSpPr>
        <p:cNvPr id="1" name=""/>
        <p:cNvGrpSpPr/>
        <p:nvPr/>
      </p:nvGrpSpPr>
      <p:grpSpPr>
        <a:xfrm>
          <a:off x="0" y="0"/>
          <a:ext cx="0" cy="0"/>
          <a:chOff x="0" y="0"/>
          <a:chExt cx="0" cy="0"/>
        </a:xfrm>
      </p:grpSpPr>
      <p:sp>
        <p:nvSpPr>
          <p:cNvPr name="Freeform 2" id="2"/>
          <p:cNvSpPr/>
          <p:nvPr/>
        </p:nvSpPr>
        <p:spPr>
          <a:xfrm flipH="false" flipV="false" rot="0">
            <a:off x="61238" y="172752"/>
            <a:ext cx="18165524" cy="9941496"/>
          </a:xfrm>
          <a:custGeom>
            <a:avLst/>
            <a:gdLst/>
            <a:ahLst/>
            <a:cxnLst/>
            <a:rect r="r" b="b" t="t" l="l"/>
            <a:pathLst>
              <a:path h="9941496" w="18165524">
                <a:moveTo>
                  <a:pt x="0" y="0"/>
                </a:moveTo>
                <a:lnTo>
                  <a:pt x="18165524" y="0"/>
                </a:lnTo>
                <a:lnTo>
                  <a:pt x="18165524" y="9941496"/>
                </a:lnTo>
                <a:lnTo>
                  <a:pt x="0" y="99414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2320971"/>
            <a:ext cx="16230600" cy="6849110"/>
          </a:xfrm>
          <a:prstGeom prst="rect">
            <a:avLst/>
          </a:prstGeom>
        </p:spPr>
        <p:txBody>
          <a:bodyPr anchor="t" rtlCol="false" tIns="0" lIns="0" bIns="0" rIns="0">
            <a:spAutoFit/>
          </a:bodyPr>
          <a:lstStyle/>
          <a:p>
            <a:pPr algn="l">
              <a:lnSpc>
                <a:spcPts val="3640"/>
              </a:lnSpc>
            </a:pPr>
            <a:r>
              <a:rPr lang="en-US" sz="2600" b="true">
                <a:solidFill>
                  <a:srgbClr val="000000"/>
                </a:solidFill>
                <a:latin typeface="Canva Sans Bold"/>
                <a:ea typeface="Canva Sans Bold"/>
                <a:cs typeface="Canva Sans Bold"/>
                <a:sym typeface="Canva Sans Bold"/>
              </a:rPr>
              <a:t>Health and Wellness Module:</a:t>
            </a:r>
            <a:r>
              <a:rPr lang="en-US" sz="2600">
                <a:solidFill>
                  <a:srgbClr val="000000"/>
                </a:solidFill>
                <a:latin typeface="Canva Sans"/>
                <a:ea typeface="Canva Sans"/>
                <a:cs typeface="Canva Sans"/>
                <a:sym typeface="Canva Sans"/>
              </a:rPr>
              <a:t> To provide resources for preventive health and wellness.</a:t>
            </a:r>
          </a:p>
          <a:p>
            <a:pPr algn="l">
              <a:lnSpc>
                <a:spcPts val="3640"/>
              </a:lnSpc>
            </a:pPr>
            <a:r>
              <a:rPr lang="en-US" sz="2600">
                <a:solidFill>
                  <a:srgbClr val="000000"/>
                </a:solidFill>
                <a:latin typeface="Canva Sans"/>
                <a:ea typeface="Canva Sans"/>
                <a:cs typeface="Canva Sans"/>
                <a:sym typeface="Canva Sans"/>
              </a:rPr>
              <a:t>Components: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Yoga and Fitness Sessions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Diet and Nutrition Plans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Health Awareness Programs</a:t>
            </a:r>
          </a:p>
          <a:p>
            <a:pPr algn="l">
              <a:lnSpc>
                <a:spcPts val="3640"/>
              </a:lnSpc>
            </a:pPr>
            <a:r>
              <a:rPr lang="en-US" sz="2600">
                <a:solidFill>
                  <a:srgbClr val="000000"/>
                </a:solidFill>
                <a:latin typeface="Canva Sans"/>
                <a:ea typeface="Canva Sans"/>
                <a:cs typeface="Canva Sans"/>
                <a:sym typeface="Canva Sans"/>
              </a:rPr>
              <a:t>Associations: Promotes overall well-being, connecting with all user types to encourage healthy practices.</a:t>
            </a:r>
          </a:p>
          <a:p>
            <a:pPr algn="l">
              <a:lnSpc>
                <a:spcPts val="3640"/>
              </a:lnSpc>
            </a:pPr>
          </a:p>
          <a:p>
            <a:pPr algn="l">
              <a:lnSpc>
                <a:spcPts val="3640"/>
              </a:lnSpc>
            </a:pPr>
            <a:r>
              <a:rPr lang="en-US" sz="2600" b="true">
                <a:solidFill>
                  <a:srgbClr val="000000"/>
                </a:solidFill>
                <a:latin typeface="Canva Sans Bold"/>
                <a:ea typeface="Canva Sans Bold"/>
                <a:cs typeface="Canva Sans Bold"/>
                <a:sym typeface="Canva Sans Bold"/>
              </a:rPr>
              <a:t>Analytics and Reporting Module:</a:t>
            </a:r>
            <a:r>
              <a:rPr lang="en-US" sz="2600">
                <a:solidFill>
                  <a:srgbClr val="000000"/>
                </a:solidFill>
                <a:latin typeface="Canva Sans"/>
                <a:ea typeface="Canva Sans"/>
                <a:cs typeface="Canva Sans"/>
                <a:sym typeface="Canva Sans"/>
              </a:rPr>
              <a:t> To generate insights and reports for improving hospital operations and patient care.</a:t>
            </a:r>
          </a:p>
          <a:p>
            <a:pPr algn="l">
              <a:lnSpc>
                <a:spcPts val="3640"/>
              </a:lnSpc>
            </a:pPr>
            <a:r>
              <a:rPr lang="en-US" sz="2600">
                <a:solidFill>
                  <a:srgbClr val="000000"/>
                </a:solidFill>
                <a:latin typeface="Canva Sans"/>
                <a:ea typeface="Canva Sans"/>
                <a:cs typeface="Canva Sans"/>
                <a:sym typeface="Canva Sans"/>
              </a:rPr>
              <a:t>Components: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Patient Statistics</a:t>
            </a:r>
          </a:p>
          <a:p>
            <a:pPr algn="l" marL="561341" indent="-280670" lvl="1">
              <a:lnSpc>
                <a:spcPts val="3640"/>
              </a:lnSpc>
              <a:buFont typeface="Arial"/>
              <a:buChar char="•"/>
            </a:pPr>
            <a:r>
              <a:rPr lang="en-US" sz="2600">
                <a:solidFill>
                  <a:srgbClr val="000000"/>
                </a:solidFill>
                <a:latin typeface="Canva Sans"/>
                <a:ea typeface="Canva Sans"/>
                <a:cs typeface="Canva Sans"/>
                <a:sym typeface="Canva Sans"/>
              </a:rPr>
              <a:t>Operational Efficiency Reports</a:t>
            </a:r>
          </a:p>
          <a:p>
            <a:pPr algn="l">
              <a:lnSpc>
                <a:spcPts val="3640"/>
              </a:lnSpc>
            </a:pPr>
            <a:r>
              <a:rPr lang="en-US" sz="2600">
                <a:solidFill>
                  <a:srgbClr val="000000"/>
                </a:solidFill>
                <a:latin typeface="Canva Sans"/>
                <a:ea typeface="Canva Sans"/>
                <a:cs typeface="Canva Sans"/>
                <a:sym typeface="Canva Sans"/>
              </a:rPr>
              <a:t>Associations: Analyzes data from all modules to provide a holistic view of hospital performance.</a:t>
            </a:r>
          </a:p>
          <a:p>
            <a:pPr algn="l">
              <a:lnSpc>
                <a:spcPts val="3640"/>
              </a:lnSpc>
            </a:pPr>
          </a:p>
        </p:txBody>
      </p:sp>
      <p:sp>
        <p:nvSpPr>
          <p:cNvPr name="TextBox 4" id="4"/>
          <p:cNvSpPr txBox="true"/>
          <p:nvPr/>
        </p:nvSpPr>
        <p:spPr>
          <a:xfrm rot="0">
            <a:off x="-251196" y="289878"/>
            <a:ext cx="18790393" cy="1649094"/>
          </a:xfrm>
          <a:prstGeom prst="rect">
            <a:avLst/>
          </a:prstGeom>
        </p:spPr>
        <p:txBody>
          <a:bodyPr anchor="t" rtlCol="false" tIns="0" lIns="0" bIns="0" rIns="0">
            <a:spAutoFit/>
          </a:bodyPr>
          <a:lstStyle/>
          <a:p>
            <a:pPr algn="ctr">
              <a:lnSpc>
                <a:spcPts val="12880"/>
              </a:lnSpc>
            </a:pPr>
            <a:r>
              <a:rPr lang="en-US" sz="9200" i="true">
                <a:solidFill>
                  <a:srgbClr val="000000"/>
                </a:solidFill>
                <a:latin typeface="Bodoni FLF Italics"/>
                <a:ea typeface="Bodoni FLF Italics"/>
                <a:cs typeface="Bodoni FLF Italics"/>
                <a:sym typeface="Bodoni FLF Italics"/>
              </a:rPr>
              <a:t>Project Modules</a:t>
            </a:r>
          </a:p>
        </p:txBody>
      </p:sp>
      <p:sp>
        <p:nvSpPr>
          <p:cNvPr name="TextBox 5" id="5"/>
          <p:cNvSpPr txBox="true"/>
          <p:nvPr/>
        </p:nvSpPr>
        <p:spPr>
          <a:xfrm rot="0">
            <a:off x="5835216" y="9324975"/>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14</a:t>
            </a:r>
          </a:p>
        </p:txBody>
      </p:sp>
      <p:sp>
        <p:nvSpPr>
          <p:cNvPr name="AutoShape 6" id="6"/>
          <p:cNvSpPr/>
          <p:nvPr/>
        </p:nvSpPr>
        <p:spPr>
          <a:xfrm>
            <a:off x="10986615" y="9489122"/>
            <a:ext cx="7301385" cy="0"/>
          </a:xfrm>
          <a:prstGeom prst="line">
            <a:avLst/>
          </a:prstGeom>
          <a:ln cap="flat" w="38100">
            <a:solidFill>
              <a:srgbClr val="967D55"/>
            </a:solidFill>
            <a:prstDash val="solid"/>
            <a:headEnd type="none" len="sm" w="sm"/>
            <a:tailEnd type="none" len="sm" w="sm"/>
          </a:ln>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4EADB"/>
        </a:solidFill>
      </p:bgPr>
    </p:bg>
    <p:spTree>
      <p:nvGrpSpPr>
        <p:cNvPr id="1" name=""/>
        <p:cNvGrpSpPr/>
        <p:nvPr/>
      </p:nvGrpSpPr>
      <p:grpSpPr>
        <a:xfrm>
          <a:off x="0" y="0"/>
          <a:ext cx="0" cy="0"/>
          <a:chOff x="0" y="0"/>
          <a:chExt cx="0" cy="0"/>
        </a:xfrm>
      </p:grpSpPr>
      <p:sp>
        <p:nvSpPr>
          <p:cNvPr name="Freeform 2" id="2"/>
          <p:cNvSpPr/>
          <p:nvPr/>
        </p:nvSpPr>
        <p:spPr>
          <a:xfrm flipH="false" flipV="false" rot="0">
            <a:off x="704874" y="3118110"/>
            <a:ext cx="16878253" cy="4050781"/>
          </a:xfrm>
          <a:custGeom>
            <a:avLst/>
            <a:gdLst/>
            <a:ahLst/>
            <a:cxnLst/>
            <a:rect r="r" b="b" t="t" l="l"/>
            <a:pathLst>
              <a:path h="4050781" w="16878253">
                <a:moveTo>
                  <a:pt x="0" y="0"/>
                </a:moveTo>
                <a:lnTo>
                  <a:pt x="16878252" y="0"/>
                </a:lnTo>
                <a:lnTo>
                  <a:pt x="16878252" y="4050780"/>
                </a:lnTo>
                <a:lnTo>
                  <a:pt x="0" y="40507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51196" y="3777603"/>
            <a:ext cx="18790393" cy="2369845"/>
          </a:xfrm>
          <a:prstGeom prst="rect">
            <a:avLst/>
          </a:prstGeom>
        </p:spPr>
        <p:txBody>
          <a:bodyPr anchor="t" rtlCol="false" tIns="0" lIns="0" bIns="0" rIns="0">
            <a:spAutoFit/>
          </a:bodyPr>
          <a:lstStyle/>
          <a:p>
            <a:pPr algn="ctr">
              <a:lnSpc>
                <a:spcPts val="18478"/>
              </a:lnSpc>
            </a:pPr>
            <a:r>
              <a:rPr lang="en-US" sz="13199" i="true">
                <a:solidFill>
                  <a:srgbClr val="F4EADB"/>
                </a:solidFill>
                <a:latin typeface="Bodoni FLF Italics"/>
                <a:ea typeface="Bodoni FLF Italics"/>
                <a:cs typeface="Bodoni FLF Italics"/>
                <a:sym typeface="Bodoni FLF Italics"/>
              </a:rPr>
              <a:t>Screenshots and Videos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8CF1FF"/>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0" y="1028700"/>
            <a:ext cx="18288000" cy="82296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4EADB"/>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1028700" y="558055"/>
            <a:ext cx="15953014" cy="8375333"/>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967D55"/>
        </a:solidFill>
      </p:bgPr>
    </p:bg>
    <p:spTree>
      <p:nvGrpSpPr>
        <p:cNvPr id="1" name=""/>
        <p:cNvGrpSpPr/>
        <p:nvPr/>
      </p:nvGrpSpPr>
      <p:grpSpPr>
        <a:xfrm>
          <a:off x="0" y="0"/>
          <a:ext cx="0" cy="0"/>
          <a:chOff x="0" y="0"/>
          <a:chExt cx="0" cy="0"/>
        </a:xfrm>
      </p:grpSpPr>
      <p:sp>
        <p:nvSpPr>
          <p:cNvPr name="Freeform 2" id="2"/>
          <p:cNvSpPr/>
          <p:nvPr/>
        </p:nvSpPr>
        <p:spPr>
          <a:xfrm flipH="false" flipV="false" rot="0">
            <a:off x="61238" y="172752"/>
            <a:ext cx="18165524" cy="9941496"/>
          </a:xfrm>
          <a:custGeom>
            <a:avLst/>
            <a:gdLst/>
            <a:ahLst/>
            <a:cxnLst/>
            <a:rect r="r" b="b" t="t" l="l"/>
            <a:pathLst>
              <a:path h="9941496" w="18165524">
                <a:moveTo>
                  <a:pt x="0" y="0"/>
                </a:moveTo>
                <a:lnTo>
                  <a:pt x="18165524" y="0"/>
                </a:lnTo>
                <a:lnTo>
                  <a:pt x="18165524" y="9941496"/>
                </a:lnTo>
                <a:lnTo>
                  <a:pt x="0" y="99414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945960" y="2057400"/>
            <a:ext cx="16396080" cy="7134225"/>
          </a:xfrm>
          <a:prstGeom prst="rect">
            <a:avLst/>
          </a:prstGeom>
        </p:spPr>
        <p:txBody>
          <a:bodyPr anchor="t" rtlCol="false" tIns="0" lIns="0" bIns="0" rIns="0">
            <a:spAutoFit/>
          </a:bodyPr>
          <a:lstStyle/>
          <a:p>
            <a:pPr algn="just">
              <a:lnSpc>
                <a:spcPts val="3360"/>
              </a:lnSpc>
            </a:pPr>
            <a:r>
              <a:rPr lang="en-US" sz="2800">
                <a:solidFill>
                  <a:srgbClr val="F4EADB"/>
                </a:solidFill>
                <a:latin typeface="Alice"/>
                <a:ea typeface="Alice"/>
                <a:cs typeface="Alice"/>
                <a:sym typeface="Alice"/>
              </a:rPr>
              <a:t>Journal Articles:</a:t>
            </a:r>
          </a:p>
          <a:p>
            <a:pPr algn="just" marL="604523" indent="-302261" lvl="1">
              <a:lnSpc>
                <a:spcPts val="3360"/>
              </a:lnSpc>
              <a:buFont typeface="Arial"/>
              <a:buChar char="•"/>
            </a:pPr>
            <a:r>
              <a:rPr lang="en-US" sz="2800">
                <a:solidFill>
                  <a:srgbClr val="F4EADB"/>
                </a:solidFill>
                <a:latin typeface="Alice"/>
                <a:ea typeface="Alice"/>
                <a:cs typeface="Alice"/>
                <a:sym typeface="Alice"/>
              </a:rPr>
              <a:t>Joshi, A., &amp; Singh, R. (2023). The Role of Machine Learning in Enhancing Telemedicine Services. *International Journal of Medical Informatics*, 168, 104-112.</a:t>
            </a:r>
          </a:p>
          <a:p>
            <a:pPr algn="just" marL="604523" indent="-302261" lvl="1">
              <a:lnSpc>
                <a:spcPts val="3360"/>
              </a:lnSpc>
              <a:buFont typeface="Arial"/>
              <a:buChar char="•"/>
            </a:pPr>
            <a:r>
              <a:rPr lang="en-US" sz="2800">
                <a:solidFill>
                  <a:srgbClr val="F4EADB"/>
                </a:solidFill>
                <a:latin typeface="Alice"/>
                <a:ea typeface="Alice"/>
                <a:cs typeface="Alice"/>
                <a:sym typeface="Alice"/>
              </a:rPr>
              <a:t>Mehta, P., &amp; Kumar, S. (2023). IoT-Based Health Monitoring Systems: A Comprehensive Review. *Journal of Healthcare Engineering*, 2023, 1-15.</a:t>
            </a:r>
          </a:p>
          <a:p>
            <a:pPr algn="just">
              <a:lnSpc>
                <a:spcPts val="3360"/>
              </a:lnSpc>
            </a:pPr>
          </a:p>
          <a:p>
            <a:pPr algn="just">
              <a:lnSpc>
                <a:spcPts val="3360"/>
              </a:lnSpc>
            </a:pPr>
            <a:r>
              <a:rPr lang="en-US" sz="2800">
                <a:solidFill>
                  <a:srgbClr val="F4EADB"/>
                </a:solidFill>
                <a:latin typeface="Alice"/>
                <a:ea typeface="Alice"/>
                <a:cs typeface="Alice"/>
                <a:sym typeface="Alice"/>
              </a:rPr>
              <a:t>Conference Papers:</a:t>
            </a:r>
          </a:p>
          <a:p>
            <a:pPr algn="just" marL="604523" indent="-302261" lvl="1">
              <a:lnSpc>
                <a:spcPts val="3360"/>
              </a:lnSpc>
              <a:buFont typeface="Arial"/>
              <a:buChar char="•"/>
            </a:pPr>
            <a:r>
              <a:rPr lang="en-US" sz="2800">
                <a:solidFill>
                  <a:srgbClr val="F4EADB"/>
                </a:solidFill>
                <a:latin typeface="Alice"/>
                <a:ea typeface="Alice"/>
                <a:cs typeface="Alice"/>
                <a:sym typeface="Alice"/>
              </a:rPr>
              <a:t>Sharma, N. (2023). Emergency Response Systems in Healthcare: A Case Study of Railway Hospitals. In *Proceedings of the International Conference on Health Informatics* (pp. 101-108).</a:t>
            </a:r>
          </a:p>
          <a:p>
            <a:pPr algn="just">
              <a:lnSpc>
                <a:spcPts val="3360"/>
              </a:lnSpc>
            </a:pPr>
          </a:p>
          <a:p>
            <a:pPr algn="just">
              <a:lnSpc>
                <a:spcPts val="3360"/>
              </a:lnSpc>
            </a:pPr>
            <a:r>
              <a:rPr lang="en-US" sz="2800">
                <a:solidFill>
                  <a:srgbClr val="F4EADB"/>
                </a:solidFill>
                <a:latin typeface="Alice"/>
                <a:ea typeface="Alice"/>
                <a:cs typeface="Alice"/>
                <a:sym typeface="Alice"/>
              </a:rPr>
              <a:t>Websites:</a:t>
            </a:r>
          </a:p>
          <a:p>
            <a:pPr algn="just" marL="604523" indent="-302261" lvl="1">
              <a:lnSpc>
                <a:spcPts val="3360"/>
              </a:lnSpc>
              <a:buFont typeface="Arial"/>
              <a:buChar char="•"/>
            </a:pPr>
            <a:r>
              <a:rPr lang="en-US" sz="2800">
                <a:solidFill>
                  <a:srgbClr val="F4EADB"/>
                </a:solidFill>
                <a:latin typeface="Alice"/>
                <a:ea typeface="Alice"/>
                <a:cs typeface="Alice"/>
                <a:sym typeface="Alice"/>
              </a:rPr>
              <a:t>National Health Service. (2022). The Future of Telehealth: Innovations and Trends. NHS.</a:t>
            </a:r>
          </a:p>
          <a:p>
            <a:pPr algn="just" marL="604523" indent="-302261" lvl="1">
              <a:lnSpc>
                <a:spcPts val="3360"/>
              </a:lnSpc>
              <a:buFont typeface="Arial"/>
              <a:buChar char="•"/>
            </a:pPr>
            <a:r>
              <a:rPr lang="en-US" sz="2800">
                <a:solidFill>
                  <a:srgbClr val="F4EADB"/>
                </a:solidFill>
                <a:latin typeface="Alice"/>
                <a:ea typeface="Alice"/>
                <a:cs typeface="Alice"/>
                <a:sym typeface="Alice"/>
              </a:rPr>
              <a:t>World Health Organization. (2023). Digital Health: A Global Strategy for Implementation. WHO.</a:t>
            </a:r>
          </a:p>
          <a:p>
            <a:pPr algn="just">
              <a:lnSpc>
                <a:spcPts val="3360"/>
              </a:lnSpc>
            </a:pPr>
          </a:p>
          <a:p>
            <a:pPr algn="just">
              <a:lnSpc>
                <a:spcPts val="3360"/>
              </a:lnSpc>
            </a:pPr>
            <a:r>
              <a:rPr lang="en-US" sz="2800">
                <a:solidFill>
                  <a:srgbClr val="F4EADB"/>
                </a:solidFill>
                <a:latin typeface="Alice"/>
                <a:ea typeface="Alice"/>
                <a:cs typeface="Alice"/>
                <a:sym typeface="Alice"/>
              </a:rPr>
              <a:t>Theses and Dissertations:</a:t>
            </a:r>
          </a:p>
          <a:p>
            <a:pPr algn="just" marL="604523" indent="-302261" lvl="1">
              <a:lnSpc>
                <a:spcPts val="3360"/>
              </a:lnSpc>
              <a:buFont typeface="Arial"/>
              <a:buChar char="•"/>
            </a:pPr>
            <a:r>
              <a:rPr lang="en-US" sz="2800">
                <a:solidFill>
                  <a:srgbClr val="F4EADB"/>
                </a:solidFill>
                <a:latin typeface="Alice"/>
                <a:ea typeface="Alice"/>
                <a:cs typeface="Alice"/>
                <a:sym typeface="Alice"/>
              </a:rPr>
              <a:t>Verma, R. (2022). AI-Driven Solutions for Remote Patient Management (Unpublished master’s thesis).</a:t>
            </a:r>
          </a:p>
        </p:txBody>
      </p:sp>
      <p:sp>
        <p:nvSpPr>
          <p:cNvPr name="AutoShape 4" id="4"/>
          <p:cNvSpPr/>
          <p:nvPr/>
        </p:nvSpPr>
        <p:spPr>
          <a:xfrm>
            <a:off x="9614650" y="9489122"/>
            <a:ext cx="8507337" cy="0"/>
          </a:xfrm>
          <a:prstGeom prst="line">
            <a:avLst/>
          </a:prstGeom>
          <a:ln cap="flat" w="38100">
            <a:solidFill>
              <a:srgbClr val="F4EADB"/>
            </a:solidFill>
            <a:prstDash val="solid"/>
            <a:headEnd type="none" len="sm" w="sm"/>
            <a:tailEnd type="none" len="sm" w="sm"/>
          </a:ln>
        </p:spPr>
      </p:sp>
      <p:sp>
        <p:nvSpPr>
          <p:cNvPr name="TextBox 5" id="5"/>
          <p:cNvSpPr txBox="true"/>
          <p:nvPr/>
        </p:nvSpPr>
        <p:spPr>
          <a:xfrm rot="0">
            <a:off x="5835216" y="9305925"/>
            <a:ext cx="6617568" cy="375920"/>
          </a:xfrm>
          <a:prstGeom prst="rect">
            <a:avLst/>
          </a:prstGeom>
        </p:spPr>
        <p:txBody>
          <a:bodyPr anchor="t" rtlCol="false" tIns="0" lIns="0" bIns="0" rIns="0">
            <a:spAutoFit/>
          </a:bodyPr>
          <a:lstStyle/>
          <a:p>
            <a:pPr algn="ctr">
              <a:lnSpc>
                <a:spcPts val="2799"/>
              </a:lnSpc>
            </a:pPr>
            <a:r>
              <a:rPr lang="en-US" sz="2799">
                <a:solidFill>
                  <a:srgbClr val="F4EADB"/>
                </a:solidFill>
                <a:latin typeface="Alice"/>
                <a:ea typeface="Alice"/>
                <a:cs typeface="Alice"/>
                <a:sym typeface="Alice"/>
              </a:rPr>
              <a:t>15</a:t>
            </a:r>
          </a:p>
        </p:txBody>
      </p:sp>
      <p:sp>
        <p:nvSpPr>
          <p:cNvPr name="TextBox 6" id="6"/>
          <p:cNvSpPr txBox="true"/>
          <p:nvPr/>
        </p:nvSpPr>
        <p:spPr>
          <a:xfrm rot="0">
            <a:off x="2835402" y="654844"/>
            <a:ext cx="12560046" cy="1133475"/>
          </a:xfrm>
          <a:prstGeom prst="rect">
            <a:avLst/>
          </a:prstGeom>
        </p:spPr>
        <p:txBody>
          <a:bodyPr anchor="t" rtlCol="false" tIns="0" lIns="0" bIns="0" rIns="0">
            <a:spAutoFit/>
          </a:bodyPr>
          <a:lstStyle/>
          <a:p>
            <a:pPr algn="ctr">
              <a:lnSpc>
                <a:spcPts val="8400"/>
              </a:lnSpc>
            </a:pPr>
            <a:r>
              <a:rPr lang="en-US" sz="7000" b="true">
                <a:solidFill>
                  <a:srgbClr val="F4EADB"/>
                </a:solidFill>
                <a:latin typeface="Bodoni FLF Bold"/>
                <a:ea typeface="Bodoni FLF Bold"/>
                <a:cs typeface="Bodoni FLF Bold"/>
                <a:sym typeface="Bodoni FLF Bold"/>
              </a:rPr>
              <a:t>References</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967D55"/>
        </a:solidFill>
      </p:bgPr>
    </p:bg>
    <p:spTree>
      <p:nvGrpSpPr>
        <p:cNvPr id="1" name=""/>
        <p:cNvGrpSpPr/>
        <p:nvPr/>
      </p:nvGrpSpPr>
      <p:grpSpPr>
        <a:xfrm>
          <a:off x="0" y="0"/>
          <a:ext cx="0" cy="0"/>
          <a:chOff x="0" y="0"/>
          <a:chExt cx="0" cy="0"/>
        </a:xfrm>
      </p:grpSpPr>
      <p:sp>
        <p:nvSpPr>
          <p:cNvPr name="TextBox 2" id="2"/>
          <p:cNvSpPr txBox="true"/>
          <p:nvPr/>
        </p:nvSpPr>
        <p:spPr>
          <a:xfrm rot="0">
            <a:off x="4312147" y="1654345"/>
            <a:ext cx="9663706" cy="1162050"/>
          </a:xfrm>
          <a:prstGeom prst="rect">
            <a:avLst/>
          </a:prstGeom>
        </p:spPr>
        <p:txBody>
          <a:bodyPr anchor="t" rtlCol="false" tIns="0" lIns="0" bIns="0" rIns="0">
            <a:spAutoFit/>
          </a:bodyPr>
          <a:lstStyle/>
          <a:p>
            <a:pPr algn="ctr">
              <a:lnSpc>
                <a:spcPts val="8640"/>
              </a:lnSpc>
            </a:pPr>
            <a:r>
              <a:rPr lang="en-US" sz="7200" i="true">
                <a:solidFill>
                  <a:srgbClr val="F4EADB"/>
                </a:solidFill>
                <a:latin typeface="Bodoni FLF Italics"/>
                <a:ea typeface="Bodoni FLF Italics"/>
                <a:cs typeface="Bodoni FLF Italics"/>
                <a:sym typeface="Bodoni FLF Italics"/>
              </a:rPr>
              <a:t>Team</a:t>
            </a:r>
          </a:p>
        </p:txBody>
      </p:sp>
      <p:sp>
        <p:nvSpPr>
          <p:cNvPr name="TextBox 3" id="3"/>
          <p:cNvSpPr txBox="true"/>
          <p:nvPr/>
        </p:nvSpPr>
        <p:spPr>
          <a:xfrm rot="0">
            <a:off x="1246431" y="4279225"/>
            <a:ext cx="3360289" cy="948690"/>
          </a:xfrm>
          <a:prstGeom prst="rect">
            <a:avLst/>
          </a:prstGeom>
        </p:spPr>
        <p:txBody>
          <a:bodyPr anchor="t" rtlCol="false" tIns="0" lIns="0" bIns="0" rIns="0">
            <a:spAutoFit/>
          </a:bodyPr>
          <a:lstStyle/>
          <a:p>
            <a:pPr algn="ctr">
              <a:lnSpc>
                <a:spcPts val="3600"/>
              </a:lnSpc>
            </a:pPr>
            <a:r>
              <a:rPr lang="en-US" sz="3600">
                <a:solidFill>
                  <a:srgbClr val="F4EADB"/>
                </a:solidFill>
                <a:latin typeface="Alice"/>
                <a:ea typeface="Alice"/>
                <a:cs typeface="Alice"/>
                <a:sym typeface="Alice"/>
              </a:rPr>
              <a:t>Aman Rathour</a:t>
            </a:r>
          </a:p>
          <a:p>
            <a:pPr algn="ctr">
              <a:lnSpc>
                <a:spcPts val="3600"/>
              </a:lnSpc>
            </a:pPr>
            <a:r>
              <a:rPr lang="en-US" sz="3600">
                <a:solidFill>
                  <a:srgbClr val="F4EADB"/>
                </a:solidFill>
                <a:latin typeface="Alice"/>
                <a:ea typeface="Alice"/>
                <a:cs typeface="Alice"/>
                <a:sym typeface="Alice"/>
              </a:rPr>
              <a:t>21BCE11284</a:t>
            </a:r>
          </a:p>
        </p:txBody>
      </p:sp>
      <p:grpSp>
        <p:nvGrpSpPr>
          <p:cNvPr name="Group 4" id="4"/>
          <p:cNvGrpSpPr/>
          <p:nvPr/>
        </p:nvGrpSpPr>
        <p:grpSpPr>
          <a:xfrm rot="0">
            <a:off x="6511719" y="3899294"/>
            <a:ext cx="5264561" cy="1651401"/>
            <a:chOff x="0" y="0"/>
            <a:chExt cx="1386551" cy="434937"/>
          </a:xfrm>
        </p:grpSpPr>
        <p:sp>
          <p:nvSpPr>
            <p:cNvPr name="Freeform 5" id="5"/>
            <p:cNvSpPr/>
            <p:nvPr/>
          </p:nvSpPr>
          <p:spPr>
            <a:xfrm flipH="false" flipV="false" rot="0">
              <a:off x="0" y="0"/>
              <a:ext cx="1386551" cy="434937"/>
            </a:xfrm>
            <a:custGeom>
              <a:avLst/>
              <a:gdLst/>
              <a:ahLst/>
              <a:cxnLst/>
              <a:rect r="r" b="b" t="t" l="l"/>
              <a:pathLst>
                <a:path h="434937" w="1386551">
                  <a:moveTo>
                    <a:pt x="0" y="0"/>
                  </a:moveTo>
                  <a:lnTo>
                    <a:pt x="1386551" y="0"/>
                  </a:lnTo>
                  <a:lnTo>
                    <a:pt x="1386551" y="434937"/>
                  </a:lnTo>
                  <a:lnTo>
                    <a:pt x="0" y="434937"/>
                  </a:lnTo>
                  <a:close/>
                </a:path>
              </a:pathLst>
            </a:custGeom>
            <a:solidFill>
              <a:srgbClr val="000000">
                <a:alpha val="0"/>
              </a:srgbClr>
            </a:solidFill>
            <a:ln w="38100" cap="sq">
              <a:solidFill>
                <a:srgbClr val="F4EADB"/>
              </a:solidFill>
              <a:prstDash val="solid"/>
              <a:miter/>
            </a:ln>
          </p:spPr>
        </p:sp>
        <p:sp>
          <p:nvSpPr>
            <p:cNvPr name="TextBox 6" id="6"/>
            <p:cNvSpPr txBox="true"/>
            <p:nvPr/>
          </p:nvSpPr>
          <p:spPr>
            <a:xfrm>
              <a:off x="0" y="-47625"/>
              <a:ext cx="1386551" cy="482562"/>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6989160" y="4309982"/>
            <a:ext cx="4309680" cy="948690"/>
          </a:xfrm>
          <a:prstGeom prst="rect">
            <a:avLst/>
          </a:prstGeom>
        </p:spPr>
        <p:txBody>
          <a:bodyPr anchor="t" rtlCol="false" tIns="0" lIns="0" bIns="0" rIns="0">
            <a:spAutoFit/>
          </a:bodyPr>
          <a:lstStyle/>
          <a:p>
            <a:pPr algn="ctr">
              <a:lnSpc>
                <a:spcPts val="3600"/>
              </a:lnSpc>
            </a:pPr>
            <a:r>
              <a:rPr lang="en-US" sz="3600">
                <a:solidFill>
                  <a:srgbClr val="F4EADB"/>
                </a:solidFill>
                <a:latin typeface="Alice"/>
                <a:ea typeface="Alice"/>
                <a:cs typeface="Alice"/>
                <a:sym typeface="Alice"/>
              </a:rPr>
              <a:t>Suniksha Ben Patel</a:t>
            </a:r>
          </a:p>
          <a:p>
            <a:pPr algn="ctr">
              <a:lnSpc>
                <a:spcPts val="3600"/>
              </a:lnSpc>
            </a:pPr>
            <a:r>
              <a:rPr lang="en-US" sz="3600">
                <a:solidFill>
                  <a:srgbClr val="F4EADB"/>
                </a:solidFill>
                <a:latin typeface="Alice"/>
                <a:ea typeface="Alice"/>
                <a:cs typeface="Alice"/>
                <a:sym typeface="Alice"/>
              </a:rPr>
              <a:t>21BCE10497</a:t>
            </a:r>
          </a:p>
        </p:txBody>
      </p:sp>
      <p:grpSp>
        <p:nvGrpSpPr>
          <p:cNvPr name="Group 8" id="8"/>
          <p:cNvGrpSpPr/>
          <p:nvPr/>
        </p:nvGrpSpPr>
        <p:grpSpPr>
          <a:xfrm rot="0">
            <a:off x="12728781" y="3930052"/>
            <a:ext cx="5264561" cy="1651401"/>
            <a:chOff x="0" y="0"/>
            <a:chExt cx="1386551" cy="434937"/>
          </a:xfrm>
        </p:grpSpPr>
        <p:sp>
          <p:nvSpPr>
            <p:cNvPr name="Freeform 9" id="9"/>
            <p:cNvSpPr/>
            <p:nvPr/>
          </p:nvSpPr>
          <p:spPr>
            <a:xfrm flipH="false" flipV="false" rot="0">
              <a:off x="0" y="0"/>
              <a:ext cx="1386551" cy="434937"/>
            </a:xfrm>
            <a:custGeom>
              <a:avLst/>
              <a:gdLst/>
              <a:ahLst/>
              <a:cxnLst/>
              <a:rect r="r" b="b" t="t" l="l"/>
              <a:pathLst>
                <a:path h="434937" w="1386551">
                  <a:moveTo>
                    <a:pt x="0" y="0"/>
                  </a:moveTo>
                  <a:lnTo>
                    <a:pt x="1386551" y="0"/>
                  </a:lnTo>
                  <a:lnTo>
                    <a:pt x="1386551" y="434937"/>
                  </a:lnTo>
                  <a:lnTo>
                    <a:pt x="0" y="434937"/>
                  </a:lnTo>
                  <a:close/>
                </a:path>
              </a:pathLst>
            </a:custGeom>
            <a:solidFill>
              <a:srgbClr val="000000">
                <a:alpha val="0"/>
              </a:srgbClr>
            </a:solidFill>
            <a:ln w="38100" cap="sq">
              <a:solidFill>
                <a:srgbClr val="F4EADB"/>
              </a:solidFill>
              <a:prstDash val="solid"/>
              <a:miter/>
            </a:ln>
          </p:spPr>
        </p:sp>
        <p:sp>
          <p:nvSpPr>
            <p:cNvPr name="TextBox 10" id="10"/>
            <p:cNvSpPr txBox="true"/>
            <p:nvPr/>
          </p:nvSpPr>
          <p:spPr>
            <a:xfrm>
              <a:off x="0" y="-47625"/>
              <a:ext cx="1386551" cy="482562"/>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2728781" y="4279225"/>
            <a:ext cx="5264561" cy="948690"/>
          </a:xfrm>
          <a:prstGeom prst="rect">
            <a:avLst/>
          </a:prstGeom>
        </p:spPr>
        <p:txBody>
          <a:bodyPr anchor="t" rtlCol="false" tIns="0" lIns="0" bIns="0" rIns="0">
            <a:spAutoFit/>
          </a:bodyPr>
          <a:lstStyle/>
          <a:p>
            <a:pPr algn="ctr">
              <a:lnSpc>
                <a:spcPts val="3600"/>
              </a:lnSpc>
            </a:pPr>
            <a:r>
              <a:rPr lang="en-US" sz="3600">
                <a:solidFill>
                  <a:srgbClr val="F4EADB"/>
                </a:solidFill>
                <a:latin typeface="Alice"/>
                <a:ea typeface="Alice"/>
                <a:cs typeface="Alice"/>
                <a:sym typeface="Alice"/>
              </a:rPr>
              <a:t>Marwa Asad</a:t>
            </a:r>
          </a:p>
          <a:p>
            <a:pPr algn="ctr">
              <a:lnSpc>
                <a:spcPts val="3600"/>
              </a:lnSpc>
            </a:pPr>
            <a:r>
              <a:rPr lang="en-US" sz="3600">
                <a:solidFill>
                  <a:srgbClr val="F4EADB"/>
                </a:solidFill>
                <a:latin typeface="Alice"/>
                <a:ea typeface="Alice"/>
                <a:cs typeface="Alice"/>
                <a:sym typeface="Alice"/>
              </a:rPr>
              <a:t>21BCE10027</a:t>
            </a:r>
          </a:p>
        </p:txBody>
      </p:sp>
      <p:sp>
        <p:nvSpPr>
          <p:cNvPr name="TextBox 12" id="12"/>
          <p:cNvSpPr txBox="true"/>
          <p:nvPr/>
        </p:nvSpPr>
        <p:spPr>
          <a:xfrm rot="0">
            <a:off x="5835216" y="9094153"/>
            <a:ext cx="6617568" cy="375920"/>
          </a:xfrm>
          <a:prstGeom prst="rect">
            <a:avLst/>
          </a:prstGeom>
        </p:spPr>
        <p:txBody>
          <a:bodyPr anchor="t" rtlCol="false" tIns="0" lIns="0" bIns="0" rIns="0">
            <a:spAutoFit/>
          </a:bodyPr>
          <a:lstStyle/>
          <a:p>
            <a:pPr algn="ctr">
              <a:lnSpc>
                <a:spcPts val="2799"/>
              </a:lnSpc>
            </a:pPr>
            <a:r>
              <a:rPr lang="en-US" sz="2799">
                <a:solidFill>
                  <a:srgbClr val="F4EADB"/>
                </a:solidFill>
                <a:latin typeface="Alice"/>
                <a:ea typeface="Alice"/>
                <a:cs typeface="Alice"/>
                <a:sym typeface="Alice"/>
              </a:rPr>
              <a:t>01</a:t>
            </a:r>
          </a:p>
        </p:txBody>
      </p:sp>
      <p:sp>
        <p:nvSpPr>
          <p:cNvPr name="AutoShape 13" id="13"/>
          <p:cNvSpPr/>
          <p:nvPr/>
        </p:nvSpPr>
        <p:spPr>
          <a:xfrm rot="0">
            <a:off x="9780663" y="9258300"/>
            <a:ext cx="8507337" cy="0"/>
          </a:xfrm>
          <a:prstGeom prst="line">
            <a:avLst/>
          </a:prstGeom>
          <a:ln cap="flat" w="38100">
            <a:solidFill>
              <a:srgbClr val="F4EADB"/>
            </a:solidFill>
            <a:prstDash val="solid"/>
            <a:headEnd type="none" len="sm" w="sm"/>
            <a:tailEnd type="none" len="sm" w="sm"/>
          </a:ln>
        </p:spPr>
      </p:sp>
      <p:sp>
        <p:nvSpPr>
          <p:cNvPr name="AutoShape 14" id="14"/>
          <p:cNvSpPr/>
          <p:nvPr/>
        </p:nvSpPr>
        <p:spPr>
          <a:xfrm rot="0">
            <a:off x="58478" y="9258300"/>
            <a:ext cx="8507337" cy="0"/>
          </a:xfrm>
          <a:prstGeom prst="line">
            <a:avLst/>
          </a:prstGeom>
          <a:ln cap="flat" w="38100">
            <a:solidFill>
              <a:srgbClr val="F4EADB"/>
            </a:solidFill>
            <a:prstDash val="solid"/>
            <a:headEnd type="none" len="sm" w="sm"/>
            <a:tailEnd type="none" len="sm" w="sm"/>
          </a:ln>
        </p:spPr>
      </p:sp>
      <p:grpSp>
        <p:nvGrpSpPr>
          <p:cNvPr name="Group 15" id="15"/>
          <p:cNvGrpSpPr/>
          <p:nvPr/>
        </p:nvGrpSpPr>
        <p:grpSpPr>
          <a:xfrm rot="0">
            <a:off x="16593978" y="658048"/>
            <a:ext cx="2046866" cy="2046866"/>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EADB"/>
            </a:solidFill>
          </p:spPr>
        </p:sp>
        <p:sp>
          <p:nvSpPr>
            <p:cNvPr name="TextBox 17" id="17"/>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2492340" y="4219596"/>
            <a:ext cx="3521040" cy="352104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sp>
        <p:sp>
          <p:nvSpPr>
            <p:cNvPr name="TextBox 20" id="20"/>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294658" y="3899294"/>
            <a:ext cx="5264561" cy="1651401"/>
            <a:chOff x="0" y="0"/>
            <a:chExt cx="1386551" cy="434937"/>
          </a:xfrm>
        </p:grpSpPr>
        <p:sp>
          <p:nvSpPr>
            <p:cNvPr name="Freeform 22" id="22"/>
            <p:cNvSpPr/>
            <p:nvPr/>
          </p:nvSpPr>
          <p:spPr>
            <a:xfrm flipH="false" flipV="false" rot="0">
              <a:off x="0" y="0"/>
              <a:ext cx="1386551" cy="434937"/>
            </a:xfrm>
            <a:custGeom>
              <a:avLst/>
              <a:gdLst/>
              <a:ahLst/>
              <a:cxnLst/>
              <a:rect r="r" b="b" t="t" l="l"/>
              <a:pathLst>
                <a:path h="434937" w="1386551">
                  <a:moveTo>
                    <a:pt x="0" y="0"/>
                  </a:moveTo>
                  <a:lnTo>
                    <a:pt x="1386551" y="0"/>
                  </a:lnTo>
                  <a:lnTo>
                    <a:pt x="1386551" y="434937"/>
                  </a:lnTo>
                  <a:lnTo>
                    <a:pt x="0" y="434937"/>
                  </a:lnTo>
                  <a:close/>
                </a:path>
              </a:pathLst>
            </a:custGeom>
            <a:solidFill>
              <a:srgbClr val="000000">
                <a:alpha val="0"/>
              </a:srgbClr>
            </a:solidFill>
            <a:ln w="38100" cap="sq">
              <a:solidFill>
                <a:srgbClr val="F4EADB"/>
              </a:solidFill>
              <a:prstDash val="solid"/>
              <a:miter/>
            </a:ln>
          </p:spPr>
        </p:sp>
        <p:sp>
          <p:nvSpPr>
            <p:cNvPr name="TextBox 23" id="23"/>
            <p:cNvSpPr txBox="true"/>
            <p:nvPr/>
          </p:nvSpPr>
          <p:spPr>
            <a:xfrm>
              <a:off x="0" y="-47625"/>
              <a:ext cx="1386551" cy="482562"/>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2825004" y="6341571"/>
            <a:ext cx="5264561" cy="1651401"/>
            <a:chOff x="0" y="0"/>
            <a:chExt cx="1386551" cy="434937"/>
          </a:xfrm>
        </p:grpSpPr>
        <p:sp>
          <p:nvSpPr>
            <p:cNvPr name="Freeform 25" id="25"/>
            <p:cNvSpPr/>
            <p:nvPr/>
          </p:nvSpPr>
          <p:spPr>
            <a:xfrm flipH="false" flipV="false" rot="0">
              <a:off x="0" y="0"/>
              <a:ext cx="1386551" cy="434937"/>
            </a:xfrm>
            <a:custGeom>
              <a:avLst/>
              <a:gdLst/>
              <a:ahLst/>
              <a:cxnLst/>
              <a:rect r="r" b="b" t="t" l="l"/>
              <a:pathLst>
                <a:path h="434937" w="1386551">
                  <a:moveTo>
                    <a:pt x="0" y="0"/>
                  </a:moveTo>
                  <a:lnTo>
                    <a:pt x="1386551" y="0"/>
                  </a:lnTo>
                  <a:lnTo>
                    <a:pt x="1386551" y="434937"/>
                  </a:lnTo>
                  <a:lnTo>
                    <a:pt x="0" y="434937"/>
                  </a:lnTo>
                  <a:close/>
                </a:path>
              </a:pathLst>
            </a:custGeom>
            <a:solidFill>
              <a:srgbClr val="000000">
                <a:alpha val="0"/>
              </a:srgbClr>
            </a:solidFill>
            <a:ln w="38100" cap="sq">
              <a:solidFill>
                <a:srgbClr val="F4EADB"/>
              </a:solidFill>
              <a:prstDash val="solid"/>
              <a:miter/>
            </a:ln>
          </p:spPr>
        </p:sp>
        <p:sp>
          <p:nvSpPr>
            <p:cNvPr name="TextBox 26" id="26"/>
            <p:cNvSpPr txBox="true"/>
            <p:nvPr/>
          </p:nvSpPr>
          <p:spPr>
            <a:xfrm>
              <a:off x="0" y="-47625"/>
              <a:ext cx="1386551" cy="482562"/>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2825004" y="6721502"/>
            <a:ext cx="5264561" cy="948690"/>
          </a:xfrm>
          <a:prstGeom prst="rect">
            <a:avLst/>
          </a:prstGeom>
        </p:spPr>
        <p:txBody>
          <a:bodyPr anchor="t" rtlCol="false" tIns="0" lIns="0" bIns="0" rIns="0">
            <a:spAutoFit/>
          </a:bodyPr>
          <a:lstStyle/>
          <a:p>
            <a:pPr algn="ctr">
              <a:lnSpc>
                <a:spcPts val="3600"/>
              </a:lnSpc>
            </a:pPr>
            <a:r>
              <a:rPr lang="en-US" sz="3600">
                <a:solidFill>
                  <a:srgbClr val="F4EADB"/>
                </a:solidFill>
                <a:latin typeface="Alice"/>
                <a:ea typeface="Alice"/>
                <a:cs typeface="Alice"/>
                <a:sym typeface="Alice"/>
              </a:rPr>
              <a:t>Sunandini Chakrabarty</a:t>
            </a:r>
          </a:p>
          <a:p>
            <a:pPr algn="ctr">
              <a:lnSpc>
                <a:spcPts val="3600"/>
              </a:lnSpc>
            </a:pPr>
            <a:r>
              <a:rPr lang="en-US" sz="3600">
                <a:solidFill>
                  <a:srgbClr val="F4EADB"/>
                </a:solidFill>
                <a:latin typeface="Alice"/>
                <a:ea typeface="Alice"/>
                <a:cs typeface="Alice"/>
                <a:sym typeface="Alice"/>
              </a:rPr>
              <a:t>21BCE10442</a:t>
            </a:r>
          </a:p>
        </p:txBody>
      </p:sp>
      <p:grpSp>
        <p:nvGrpSpPr>
          <p:cNvPr name="Group 28" id="28"/>
          <p:cNvGrpSpPr/>
          <p:nvPr/>
        </p:nvGrpSpPr>
        <p:grpSpPr>
          <a:xfrm rot="0">
            <a:off x="9042066" y="6372329"/>
            <a:ext cx="5264561" cy="1651401"/>
            <a:chOff x="0" y="0"/>
            <a:chExt cx="1386551" cy="434937"/>
          </a:xfrm>
        </p:grpSpPr>
        <p:sp>
          <p:nvSpPr>
            <p:cNvPr name="Freeform 29" id="29"/>
            <p:cNvSpPr/>
            <p:nvPr/>
          </p:nvSpPr>
          <p:spPr>
            <a:xfrm flipH="false" flipV="false" rot="0">
              <a:off x="0" y="0"/>
              <a:ext cx="1386551" cy="434937"/>
            </a:xfrm>
            <a:custGeom>
              <a:avLst/>
              <a:gdLst/>
              <a:ahLst/>
              <a:cxnLst/>
              <a:rect r="r" b="b" t="t" l="l"/>
              <a:pathLst>
                <a:path h="434937" w="1386551">
                  <a:moveTo>
                    <a:pt x="0" y="0"/>
                  </a:moveTo>
                  <a:lnTo>
                    <a:pt x="1386551" y="0"/>
                  </a:lnTo>
                  <a:lnTo>
                    <a:pt x="1386551" y="434937"/>
                  </a:lnTo>
                  <a:lnTo>
                    <a:pt x="0" y="434937"/>
                  </a:lnTo>
                  <a:close/>
                </a:path>
              </a:pathLst>
            </a:custGeom>
            <a:solidFill>
              <a:srgbClr val="000000">
                <a:alpha val="0"/>
              </a:srgbClr>
            </a:solidFill>
            <a:ln w="38100" cap="sq">
              <a:solidFill>
                <a:srgbClr val="F4EADB"/>
              </a:solidFill>
              <a:prstDash val="solid"/>
              <a:miter/>
            </a:ln>
          </p:spPr>
        </p:sp>
        <p:sp>
          <p:nvSpPr>
            <p:cNvPr name="TextBox 30" id="30"/>
            <p:cNvSpPr txBox="true"/>
            <p:nvPr/>
          </p:nvSpPr>
          <p:spPr>
            <a:xfrm>
              <a:off x="0" y="-47625"/>
              <a:ext cx="1386551" cy="482562"/>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0">
            <a:off x="9042066" y="6721502"/>
            <a:ext cx="5264561" cy="948690"/>
          </a:xfrm>
          <a:prstGeom prst="rect">
            <a:avLst/>
          </a:prstGeom>
        </p:spPr>
        <p:txBody>
          <a:bodyPr anchor="t" rtlCol="false" tIns="0" lIns="0" bIns="0" rIns="0">
            <a:spAutoFit/>
          </a:bodyPr>
          <a:lstStyle/>
          <a:p>
            <a:pPr algn="ctr">
              <a:lnSpc>
                <a:spcPts val="3600"/>
              </a:lnSpc>
            </a:pPr>
            <a:r>
              <a:rPr lang="en-US" sz="3600">
                <a:solidFill>
                  <a:srgbClr val="F4EADB"/>
                </a:solidFill>
                <a:latin typeface="Alice"/>
                <a:ea typeface="Alice"/>
                <a:cs typeface="Alice"/>
                <a:sym typeface="Alice"/>
              </a:rPr>
              <a:t>B Eesha Pranav</a:t>
            </a:r>
          </a:p>
          <a:p>
            <a:pPr algn="ctr">
              <a:lnSpc>
                <a:spcPts val="3600"/>
              </a:lnSpc>
            </a:pPr>
            <a:r>
              <a:rPr lang="en-US" sz="3600">
                <a:solidFill>
                  <a:srgbClr val="F4EADB"/>
                </a:solidFill>
                <a:latin typeface="Alice"/>
                <a:ea typeface="Alice"/>
                <a:cs typeface="Alice"/>
                <a:sym typeface="Alice"/>
              </a:rPr>
              <a:t>21BCE11680</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967D55"/>
        </a:solidFill>
      </p:bgPr>
    </p:bg>
    <p:spTree>
      <p:nvGrpSpPr>
        <p:cNvPr id="1" name=""/>
        <p:cNvGrpSpPr/>
        <p:nvPr/>
      </p:nvGrpSpPr>
      <p:grpSpPr>
        <a:xfrm>
          <a:off x="0" y="0"/>
          <a:ext cx="0" cy="0"/>
          <a:chOff x="0" y="0"/>
          <a:chExt cx="0" cy="0"/>
        </a:xfrm>
      </p:grpSpPr>
      <p:grpSp>
        <p:nvGrpSpPr>
          <p:cNvPr name="Group 2" id="2"/>
          <p:cNvGrpSpPr/>
          <p:nvPr/>
        </p:nvGrpSpPr>
        <p:grpSpPr>
          <a:xfrm rot="0">
            <a:off x="-232321" y="-271041"/>
            <a:ext cx="18791362" cy="5968303"/>
            <a:chOff x="0" y="0"/>
            <a:chExt cx="25055149" cy="7957738"/>
          </a:xfrm>
        </p:grpSpPr>
        <p:pic>
          <p:nvPicPr>
            <p:cNvPr name="Picture 3" id="3"/>
            <p:cNvPicPr>
              <a:picLocks noChangeAspect="true"/>
            </p:cNvPicPr>
            <p:nvPr/>
          </p:nvPicPr>
          <p:blipFill>
            <a:blip r:embed="rId2"/>
            <a:srcRect l="0" t="6679" r="0" b="45649"/>
            <a:stretch>
              <a:fillRect/>
            </a:stretch>
          </p:blipFill>
          <p:spPr>
            <a:xfrm flipH="false" flipV="false">
              <a:off x="0" y="0"/>
              <a:ext cx="25055149" cy="7957738"/>
            </a:xfrm>
            <a:prstGeom prst="rect">
              <a:avLst/>
            </a:prstGeom>
          </p:spPr>
        </p:pic>
      </p:grpSp>
      <p:sp>
        <p:nvSpPr>
          <p:cNvPr name="AutoShape 4" id="4"/>
          <p:cNvSpPr/>
          <p:nvPr/>
        </p:nvSpPr>
        <p:spPr>
          <a:xfrm rot="0">
            <a:off x="10986615" y="9258300"/>
            <a:ext cx="7301385" cy="0"/>
          </a:xfrm>
          <a:prstGeom prst="line">
            <a:avLst/>
          </a:prstGeom>
          <a:ln cap="flat" w="38100">
            <a:solidFill>
              <a:srgbClr val="F4EADB"/>
            </a:solidFill>
            <a:prstDash val="solid"/>
            <a:headEnd type="none" len="sm" w="sm"/>
            <a:tailEnd type="none" len="sm" w="sm"/>
          </a:ln>
        </p:spPr>
      </p:sp>
      <p:grpSp>
        <p:nvGrpSpPr>
          <p:cNvPr name="Group 5" id="5"/>
          <p:cNvGrpSpPr/>
          <p:nvPr/>
        </p:nvGrpSpPr>
        <p:grpSpPr>
          <a:xfrm rot="0">
            <a:off x="1363492" y="8746101"/>
            <a:ext cx="3521040" cy="352104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4312147" y="6080066"/>
            <a:ext cx="9663706" cy="1162050"/>
          </a:xfrm>
          <a:prstGeom prst="rect">
            <a:avLst/>
          </a:prstGeom>
        </p:spPr>
        <p:txBody>
          <a:bodyPr anchor="t" rtlCol="false" tIns="0" lIns="0" bIns="0" rIns="0">
            <a:spAutoFit/>
          </a:bodyPr>
          <a:lstStyle/>
          <a:p>
            <a:pPr algn="ctr">
              <a:lnSpc>
                <a:spcPts val="8640"/>
              </a:lnSpc>
            </a:pPr>
            <a:r>
              <a:rPr lang="en-US" sz="7200" i="true">
                <a:solidFill>
                  <a:srgbClr val="F4EADB"/>
                </a:solidFill>
                <a:latin typeface="Bodoni FLF Italics"/>
                <a:ea typeface="Bodoni FLF Italics"/>
                <a:cs typeface="Bodoni FLF Italics"/>
                <a:sym typeface="Bodoni FLF Italics"/>
              </a:rPr>
              <a:t>Thank You</a:t>
            </a:r>
          </a:p>
        </p:txBody>
      </p:sp>
      <p:sp>
        <p:nvSpPr>
          <p:cNvPr name="TextBox 9" id="9"/>
          <p:cNvSpPr txBox="true"/>
          <p:nvPr/>
        </p:nvSpPr>
        <p:spPr>
          <a:xfrm rot="0">
            <a:off x="5835216" y="9094153"/>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reallygreatsite.com</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4EADB"/>
        </a:solidFill>
      </p:bgPr>
    </p:bg>
    <p:spTree>
      <p:nvGrpSpPr>
        <p:cNvPr id="1" name=""/>
        <p:cNvGrpSpPr/>
        <p:nvPr/>
      </p:nvGrpSpPr>
      <p:grpSpPr>
        <a:xfrm>
          <a:off x="0" y="0"/>
          <a:ext cx="0" cy="0"/>
          <a:chOff x="0" y="0"/>
          <a:chExt cx="0" cy="0"/>
        </a:xfrm>
      </p:grpSpPr>
      <p:sp>
        <p:nvSpPr>
          <p:cNvPr name="AutoShape 2" id="2"/>
          <p:cNvSpPr/>
          <p:nvPr/>
        </p:nvSpPr>
        <p:spPr>
          <a:xfrm rot="0">
            <a:off x="10986615" y="9258300"/>
            <a:ext cx="7301385" cy="0"/>
          </a:xfrm>
          <a:prstGeom prst="line">
            <a:avLst/>
          </a:prstGeom>
          <a:ln cap="flat" w="38100">
            <a:solidFill>
              <a:srgbClr val="967D55"/>
            </a:solidFill>
            <a:prstDash val="solid"/>
            <a:headEnd type="none" len="sm" w="sm"/>
            <a:tailEnd type="none" len="sm" w="sm"/>
          </a:ln>
        </p:spPr>
      </p:sp>
      <p:grpSp>
        <p:nvGrpSpPr>
          <p:cNvPr name="Group 3" id="3"/>
          <p:cNvGrpSpPr/>
          <p:nvPr/>
        </p:nvGrpSpPr>
        <p:grpSpPr>
          <a:xfrm rot="0">
            <a:off x="12253716" y="-969050"/>
            <a:ext cx="2150082" cy="2150082"/>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801715" y="7485285"/>
            <a:ext cx="5603430" cy="560343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5835216" y="9094153"/>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02</a:t>
            </a:r>
          </a:p>
        </p:txBody>
      </p:sp>
      <p:sp>
        <p:nvSpPr>
          <p:cNvPr name="TextBox 10" id="10"/>
          <p:cNvSpPr txBox="true"/>
          <p:nvPr/>
        </p:nvSpPr>
        <p:spPr>
          <a:xfrm rot="0">
            <a:off x="4312147" y="962025"/>
            <a:ext cx="9663706" cy="1162050"/>
          </a:xfrm>
          <a:prstGeom prst="rect">
            <a:avLst/>
          </a:prstGeom>
        </p:spPr>
        <p:txBody>
          <a:bodyPr anchor="t" rtlCol="false" tIns="0" lIns="0" bIns="0" rIns="0">
            <a:spAutoFit/>
          </a:bodyPr>
          <a:lstStyle/>
          <a:p>
            <a:pPr algn="ctr">
              <a:lnSpc>
                <a:spcPts val="8640"/>
              </a:lnSpc>
            </a:pPr>
            <a:r>
              <a:rPr lang="en-US" sz="7200" i="true">
                <a:solidFill>
                  <a:srgbClr val="000000"/>
                </a:solidFill>
                <a:latin typeface="Bodoni FLF Italics"/>
                <a:ea typeface="Bodoni FLF Italics"/>
                <a:cs typeface="Bodoni FLF Italics"/>
                <a:sym typeface="Bodoni FLF Italics"/>
              </a:rPr>
              <a:t>Objective</a:t>
            </a:r>
          </a:p>
        </p:txBody>
      </p:sp>
      <p:sp>
        <p:nvSpPr>
          <p:cNvPr name="TextBox 11" id="11"/>
          <p:cNvSpPr txBox="true"/>
          <p:nvPr/>
        </p:nvSpPr>
        <p:spPr>
          <a:xfrm rot="0">
            <a:off x="1028700" y="2177733"/>
            <a:ext cx="16230600" cy="6029325"/>
          </a:xfrm>
          <a:prstGeom prst="rect">
            <a:avLst/>
          </a:prstGeom>
        </p:spPr>
        <p:txBody>
          <a:bodyPr anchor="t" rtlCol="false" tIns="0" lIns="0" bIns="0" rIns="0">
            <a:spAutoFit/>
          </a:bodyPr>
          <a:lstStyle/>
          <a:p>
            <a:pPr algn="just">
              <a:lnSpc>
                <a:spcPts val="6000"/>
              </a:lnSpc>
            </a:pPr>
            <a:r>
              <a:rPr lang="en-US" sz="3000">
                <a:solidFill>
                  <a:srgbClr val="271905"/>
                </a:solidFill>
                <a:latin typeface="Alice"/>
                <a:ea typeface="Alice"/>
                <a:cs typeface="Alice"/>
                <a:sym typeface="Alice"/>
              </a:rPr>
              <a:t>The objective of SwasthRail is to develop a comprehensive healthcare platform tailored for Indian railway hospitals, aiming to improve the quality and accessibility of healthcare services for railway employees and their families. The platform integrates AI/ML, IoT, and web technologies to offer features like appointment booking, telemedicine services, emergency response systems, room availability management, and collaboration with private hospitals for specialized treatments. Additionally, it promotes employee wellness through yoga sessions, stress management tips, and personalized health recommendations, fostering a healthier and more efficient railway workforce.</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967D55"/>
        </a:solidFill>
      </p:bgPr>
    </p:bg>
    <p:spTree>
      <p:nvGrpSpPr>
        <p:cNvPr id="1" name=""/>
        <p:cNvGrpSpPr/>
        <p:nvPr/>
      </p:nvGrpSpPr>
      <p:grpSpPr>
        <a:xfrm>
          <a:off x="0" y="0"/>
          <a:ext cx="0" cy="0"/>
          <a:chOff x="0" y="0"/>
          <a:chExt cx="0" cy="0"/>
        </a:xfrm>
      </p:grpSpPr>
      <p:sp>
        <p:nvSpPr>
          <p:cNvPr name="TextBox 2" id="2"/>
          <p:cNvSpPr txBox="true"/>
          <p:nvPr/>
        </p:nvSpPr>
        <p:spPr>
          <a:xfrm rot="0">
            <a:off x="579756" y="1914525"/>
            <a:ext cx="17128488" cy="7321677"/>
          </a:xfrm>
          <a:prstGeom prst="rect">
            <a:avLst/>
          </a:prstGeom>
        </p:spPr>
        <p:txBody>
          <a:bodyPr anchor="t" rtlCol="false" tIns="0" lIns="0" bIns="0" rIns="0">
            <a:spAutoFit/>
          </a:bodyPr>
          <a:lstStyle/>
          <a:p>
            <a:pPr algn="just" marL="626112" indent="-313056" lvl="1">
              <a:lnSpc>
                <a:spcPts val="3654"/>
              </a:lnSpc>
              <a:buFont typeface="Arial"/>
              <a:buChar char="•"/>
            </a:pPr>
            <a:r>
              <a:rPr lang="en-US" sz="2900">
                <a:solidFill>
                  <a:srgbClr val="F4EADB"/>
                </a:solidFill>
                <a:latin typeface="Alice"/>
                <a:ea typeface="Alice"/>
                <a:cs typeface="Alice"/>
                <a:sym typeface="Alice"/>
              </a:rPr>
              <a:t>Railway employees, particularly those stationed in remote locations, often face challenges in accessing timely and specialized healthcare. Indian railway hospitals, though widespread, lack a unified system to efficiently manage patient appointments, emergencies, and specialized treatments. </a:t>
            </a:r>
          </a:p>
          <a:p>
            <a:pPr algn="just">
              <a:lnSpc>
                <a:spcPts val="3654"/>
              </a:lnSpc>
            </a:pPr>
          </a:p>
          <a:p>
            <a:pPr algn="just" marL="626112" indent="-313056" lvl="1">
              <a:lnSpc>
                <a:spcPts val="3654"/>
              </a:lnSpc>
              <a:buFont typeface="Arial"/>
              <a:buChar char="•"/>
            </a:pPr>
            <a:r>
              <a:rPr lang="en-US" sz="2900">
                <a:solidFill>
                  <a:srgbClr val="F4EADB"/>
                </a:solidFill>
                <a:latin typeface="Alice"/>
                <a:ea typeface="Alice"/>
                <a:cs typeface="Alice"/>
                <a:sym typeface="Alice"/>
              </a:rPr>
              <a:t>This leads to delays in care, difficulty in accessing telemedicine services, and inefficiencies in hospital resource management. Furthermore, the absence of personalized wellness programs reduces the focus on preventive healthcare.</a:t>
            </a:r>
          </a:p>
          <a:p>
            <a:pPr algn="just">
              <a:lnSpc>
                <a:spcPts val="3654"/>
              </a:lnSpc>
            </a:pPr>
          </a:p>
          <a:p>
            <a:pPr algn="just" marL="626112" indent="-313056" lvl="1">
              <a:lnSpc>
                <a:spcPts val="3654"/>
              </a:lnSpc>
              <a:buFont typeface="Arial"/>
              <a:buChar char="•"/>
            </a:pPr>
            <a:r>
              <a:rPr lang="en-US" sz="2900">
                <a:solidFill>
                  <a:srgbClr val="F4EADB"/>
                </a:solidFill>
                <a:latin typeface="Alice"/>
                <a:ea typeface="Alice"/>
                <a:cs typeface="Alice"/>
                <a:sym typeface="Alice"/>
              </a:rPr>
              <a:t>SwasthRail addresses these challenges by providing an integrated digital healthcare platform. By combining AI/ML, IoT, and web-based technologies, it enables efficient hospital operations, improves patient-doctor interactions, and enhances access to remote healthcare services. </a:t>
            </a:r>
          </a:p>
          <a:p>
            <a:pPr algn="just">
              <a:lnSpc>
                <a:spcPts val="3654"/>
              </a:lnSpc>
            </a:pPr>
          </a:p>
          <a:p>
            <a:pPr algn="just" marL="626112" indent="-313056" lvl="1">
              <a:lnSpc>
                <a:spcPts val="3654"/>
              </a:lnSpc>
              <a:buFont typeface="Arial"/>
              <a:buChar char="•"/>
            </a:pPr>
            <a:r>
              <a:rPr lang="en-US" sz="2900">
                <a:solidFill>
                  <a:srgbClr val="F4EADB"/>
                </a:solidFill>
                <a:latin typeface="Alice"/>
                <a:ea typeface="Alice"/>
                <a:cs typeface="Alice"/>
                <a:sym typeface="Alice"/>
              </a:rPr>
              <a:t>Additionally, it promotes employee well-being through wellness content, helping railway staff stay healthy and stress-free. This makes the platform critical for enhancing healthcare outcomes and operational efficiency in the railway sector.</a:t>
            </a:r>
          </a:p>
        </p:txBody>
      </p:sp>
      <p:sp>
        <p:nvSpPr>
          <p:cNvPr name="TextBox 3" id="3"/>
          <p:cNvSpPr txBox="true"/>
          <p:nvPr/>
        </p:nvSpPr>
        <p:spPr>
          <a:xfrm rot="0">
            <a:off x="5835216" y="9639300"/>
            <a:ext cx="6617568" cy="375920"/>
          </a:xfrm>
          <a:prstGeom prst="rect">
            <a:avLst/>
          </a:prstGeom>
        </p:spPr>
        <p:txBody>
          <a:bodyPr anchor="t" rtlCol="false" tIns="0" lIns="0" bIns="0" rIns="0">
            <a:spAutoFit/>
          </a:bodyPr>
          <a:lstStyle/>
          <a:p>
            <a:pPr algn="ctr">
              <a:lnSpc>
                <a:spcPts val="2799"/>
              </a:lnSpc>
            </a:pPr>
            <a:r>
              <a:rPr lang="en-US" sz="2799">
                <a:solidFill>
                  <a:srgbClr val="F4EADB"/>
                </a:solidFill>
                <a:latin typeface="Alice"/>
                <a:ea typeface="Alice"/>
                <a:cs typeface="Alice"/>
                <a:sym typeface="Alice"/>
              </a:rPr>
              <a:t>03</a:t>
            </a:r>
          </a:p>
        </p:txBody>
      </p:sp>
      <p:sp>
        <p:nvSpPr>
          <p:cNvPr name="AutoShape 4" id="4"/>
          <p:cNvSpPr/>
          <p:nvPr/>
        </p:nvSpPr>
        <p:spPr>
          <a:xfrm>
            <a:off x="9780663" y="9803447"/>
            <a:ext cx="8507337" cy="0"/>
          </a:xfrm>
          <a:prstGeom prst="line">
            <a:avLst/>
          </a:prstGeom>
          <a:ln cap="flat" w="38100">
            <a:solidFill>
              <a:srgbClr val="F4EADB"/>
            </a:solidFill>
            <a:prstDash val="solid"/>
            <a:headEnd type="none" len="sm" w="sm"/>
            <a:tailEnd type="none" len="sm" w="sm"/>
          </a:ln>
        </p:spPr>
      </p:sp>
      <p:grpSp>
        <p:nvGrpSpPr>
          <p:cNvPr name="Group 5" id="5"/>
          <p:cNvGrpSpPr/>
          <p:nvPr/>
        </p:nvGrpSpPr>
        <p:grpSpPr>
          <a:xfrm rot="0">
            <a:off x="17425268" y="-365385"/>
            <a:ext cx="2046866" cy="2046866"/>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EADB"/>
            </a:solidFill>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2492340" y="4219596"/>
            <a:ext cx="3521040" cy="352104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438150"/>
            <a:ext cx="12560046" cy="981075"/>
          </a:xfrm>
          <a:prstGeom prst="rect">
            <a:avLst/>
          </a:prstGeom>
        </p:spPr>
        <p:txBody>
          <a:bodyPr anchor="t" rtlCol="false" tIns="0" lIns="0" bIns="0" rIns="0">
            <a:spAutoFit/>
          </a:bodyPr>
          <a:lstStyle/>
          <a:p>
            <a:pPr algn="l">
              <a:lnSpc>
                <a:spcPts val="7320"/>
              </a:lnSpc>
            </a:pPr>
            <a:r>
              <a:rPr lang="en-US" sz="6100" b="true">
                <a:solidFill>
                  <a:srgbClr val="F4EADB"/>
                </a:solidFill>
                <a:latin typeface="Bodoni FLF Bold"/>
                <a:ea typeface="Bodoni FLF Bold"/>
                <a:cs typeface="Bodoni FLF Bold"/>
                <a:sym typeface="Bodoni FLF Bold"/>
              </a:rPr>
              <a:t>Clarity of problem statement</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4EADB"/>
        </a:solidFill>
      </p:bgPr>
    </p:bg>
    <p:spTree>
      <p:nvGrpSpPr>
        <p:cNvPr id="1" name=""/>
        <p:cNvGrpSpPr/>
        <p:nvPr/>
      </p:nvGrpSpPr>
      <p:grpSpPr>
        <a:xfrm>
          <a:off x="0" y="0"/>
          <a:ext cx="0" cy="0"/>
          <a:chOff x="0" y="0"/>
          <a:chExt cx="0" cy="0"/>
        </a:xfrm>
      </p:grpSpPr>
      <p:grpSp>
        <p:nvGrpSpPr>
          <p:cNvPr name="Group 2" id="2"/>
          <p:cNvGrpSpPr/>
          <p:nvPr/>
        </p:nvGrpSpPr>
        <p:grpSpPr>
          <a:xfrm rot="0">
            <a:off x="-1119135" y="-1916920"/>
            <a:ext cx="4295670" cy="429567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5" id="5"/>
          <p:cNvSpPr txBox="true"/>
          <p:nvPr/>
        </p:nvSpPr>
        <p:spPr>
          <a:xfrm rot="0">
            <a:off x="509392" y="1680845"/>
            <a:ext cx="17269215" cy="8020050"/>
          </a:xfrm>
          <a:prstGeom prst="rect">
            <a:avLst/>
          </a:prstGeom>
        </p:spPr>
        <p:txBody>
          <a:bodyPr anchor="t" rtlCol="false" tIns="0" lIns="0" bIns="0" rIns="0">
            <a:spAutoFit/>
          </a:bodyPr>
          <a:lstStyle/>
          <a:p>
            <a:pPr algn="just">
              <a:lnSpc>
                <a:spcPts val="4200"/>
              </a:lnSpc>
            </a:pPr>
            <a:r>
              <a:rPr lang="en-US" sz="3500" i="true">
                <a:solidFill>
                  <a:srgbClr val="271905"/>
                </a:solidFill>
                <a:latin typeface="Belleza"/>
                <a:ea typeface="Belleza"/>
                <a:cs typeface="Belleza"/>
                <a:sym typeface="Belleza"/>
              </a:rPr>
              <a:t>The SwasthRail project is technically feasible due to the availability of modern web development frameworks, AI/ML tools, and IoT devices, which can be effectively integrated to create a robust healthcare platform. </a:t>
            </a:r>
          </a:p>
          <a:p>
            <a:pPr algn="just" marL="755651" indent="-377825" lvl="1">
              <a:lnSpc>
                <a:spcPts val="4200"/>
              </a:lnSpc>
              <a:buFont typeface="Arial"/>
              <a:buChar char="•"/>
            </a:pPr>
            <a:r>
              <a:rPr lang="en-US" sz="3500" i="true">
                <a:solidFill>
                  <a:srgbClr val="271905"/>
                </a:solidFill>
                <a:latin typeface="Belleza"/>
                <a:ea typeface="Belleza"/>
                <a:cs typeface="Belleza"/>
                <a:sym typeface="Belleza"/>
              </a:rPr>
              <a:t>Frontend </a:t>
            </a:r>
            <a:r>
              <a:rPr lang="en-US" sz="3500" i="true">
                <a:solidFill>
                  <a:srgbClr val="271905"/>
                </a:solidFill>
                <a:latin typeface="Belleza"/>
                <a:ea typeface="Belleza"/>
                <a:cs typeface="Belleza"/>
                <a:sym typeface="Belleza"/>
              </a:rPr>
              <a:t>Technologies- HTML, CSS, JavaScript</a:t>
            </a:r>
          </a:p>
          <a:p>
            <a:pPr algn="just" marL="755651" indent="-377825" lvl="1">
              <a:lnSpc>
                <a:spcPts val="4200"/>
              </a:lnSpc>
              <a:buFont typeface="Arial"/>
              <a:buChar char="•"/>
            </a:pPr>
            <a:r>
              <a:rPr lang="en-US" sz="3500" i="true">
                <a:solidFill>
                  <a:srgbClr val="271905"/>
                </a:solidFill>
                <a:latin typeface="Belleza"/>
                <a:ea typeface="Belleza"/>
                <a:cs typeface="Belleza"/>
                <a:sym typeface="Belleza"/>
              </a:rPr>
              <a:t>Backend Technologies- PHP, Flask</a:t>
            </a:r>
          </a:p>
          <a:p>
            <a:pPr algn="just" marL="755651" indent="-377825" lvl="1">
              <a:lnSpc>
                <a:spcPts val="4200"/>
              </a:lnSpc>
              <a:buFont typeface="Arial"/>
              <a:buChar char="•"/>
            </a:pPr>
            <a:r>
              <a:rPr lang="en-US" sz="3500" i="true">
                <a:solidFill>
                  <a:srgbClr val="271905"/>
                </a:solidFill>
                <a:latin typeface="Belleza"/>
                <a:ea typeface="Belleza"/>
                <a:cs typeface="Belleza"/>
                <a:sym typeface="Belleza"/>
              </a:rPr>
              <a:t>Database- MySQL</a:t>
            </a:r>
          </a:p>
          <a:p>
            <a:pPr algn="just" marL="755651" indent="-377825" lvl="1">
              <a:lnSpc>
                <a:spcPts val="4200"/>
              </a:lnSpc>
              <a:buFont typeface="Arial"/>
              <a:buChar char="•"/>
            </a:pPr>
            <a:r>
              <a:rPr lang="en-US" sz="3500" i="true">
                <a:solidFill>
                  <a:srgbClr val="271905"/>
                </a:solidFill>
                <a:latin typeface="Belleza"/>
                <a:ea typeface="Belleza"/>
                <a:cs typeface="Belleza"/>
                <a:sym typeface="Belleza"/>
              </a:rPr>
              <a:t>Chatbot- Python</a:t>
            </a:r>
          </a:p>
          <a:p>
            <a:pPr algn="just" marL="755651" indent="-377825" lvl="1">
              <a:lnSpc>
                <a:spcPts val="4200"/>
              </a:lnSpc>
              <a:buFont typeface="Arial"/>
              <a:buChar char="•"/>
            </a:pPr>
            <a:r>
              <a:rPr lang="en-US" sz="3500" i="true">
                <a:solidFill>
                  <a:srgbClr val="271905"/>
                </a:solidFill>
                <a:latin typeface="Belleza"/>
                <a:ea typeface="Belleza"/>
                <a:cs typeface="Belleza"/>
                <a:sym typeface="Belleza"/>
              </a:rPr>
              <a:t>Data Analytics - Power BI</a:t>
            </a:r>
          </a:p>
          <a:p>
            <a:pPr algn="just">
              <a:lnSpc>
                <a:spcPts val="4200"/>
              </a:lnSpc>
            </a:pPr>
          </a:p>
          <a:p>
            <a:pPr algn="just">
              <a:lnSpc>
                <a:spcPts val="4200"/>
              </a:lnSpc>
            </a:pPr>
            <a:r>
              <a:rPr lang="en-US" sz="3500" i="true">
                <a:solidFill>
                  <a:srgbClr val="271905"/>
                </a:solidFill>
                <a:latin typeface="Belleza"/>
                <a:ea typeface="Belleza"/>
                <a:cs typeface="Belleza"/>
                <a:sym typeface="Belleza"/>
              </a:rPr>
              <a:t>The availability of cloud platforms like AWS, Azure, or GCP makes it feasible to deploy and manage the application, ensuring data security, performance, and scalability. The project is also feasible within the given timeframe as the modular architecture allows development teams to work on different components (telemedicine, emergency response, room booking, etc.) in parallel.</a:t>
            </a:r>
          </a:p>
          <a:p>
            <a:pPr algn="just">
              <a:lnSpc>
                <a:spcPts val="4200"/>
              </a:lnSpc>
            </a:pPr>
          </a:p>
        </p:txBody>
      </p:sp>
      <p:sp>
        <p:nvSpPr>
          <p:cNvPr name="TextBox 6" id="6"/>
          <p:cNvSpPr txBox="true"/>
          <p:nvPr/>
        </p:nvSpPr>
        <p:spPr>
          <a:xfrm rot="0">
            <a:off x="5835216" y="9324975"/>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04</a:t>
            </a:r>
          </a:p>
        </p:txBody>
      </p:sp>
      <p:sp>
        <p:nvSpPr>
          <p:cNvPr name="AutoShape 7" id="7"/>
          <p:cNvSpPr/>
          <p:nvPr/>
        </p:nvSpPr>
        <p:spPr>
          <a:xfrm>
            <a:off x="0" y="9489122"/>
            <a:ext cx="8507337" cy="0"/>
          </a:xfrm>
          <a:prstGeom prst="line">
            <a:avLst/>
          </a:prstGeom>
          <a:ln cap="flat" w="38100">
            <a:solidFill>
              <a:srgbClr val="967D55"/>
            </a:solidFill>
            <a:prstDash val="solid"/>
            <a:headEnd type="none" len="sm" w="sm"/>
            <a:tailEnd type="none" len="sm" w="sm"/>
          </a:ln>
        </p:spPr>
      </p:sp>
      <p:sp>
        <p:nvSpPr>
          <p:cNvPr name="TextBox 8" id="8"/>
          <p:cNvSpPr txBox="true"/>
          <p:nvPr/>
        </p:nvSpPr>
        <p:spPr>
          <a:xfrm rot="0">
            <a:off x="4505875" y="414337"/>
            <a:ext cx="9276249" cy="1162050"/>
          </a:xfrm>
          <a:prstGeom prst="rect">
            <a:avLst/>
          </a:prstGeom>
        </p:spPr>
        <p:txBody>
          <a:bodyPr anchor="t" rtlCol="false" tIns="0" lIns="0" bIns="0" rIns="0">
            <a:spAutoFit/>
          </a:bodyPr>
          <a:lstStyle/>
          <a:p>
            <a:pPr algn="l">
              <a:lnSpc>
                <a:spcPts val="8640"/>
              </a:lnSpc>
            </a:pPr>
            <a:r>
              <a:rPr lang="en-US" sz="7200" i="true">
                <a:solidFill>
                  <a:srgbClr val="271905"/>
                </a:solidFill>
                <a:latin typeface="Bodoni FLF Italics"/>
                <a:ea typeface="Bodoni FLF Italics"/>
                <a:cs typeface="Bodoni FLF Italics"/>
                <a:sym typeface="Bodoni FLF Italics"/>
              </a:rPr>
              <a:t>Feasibility of the project</a:t>
            </a:r>
          </a:p>
        </p:txBody>
      </p:sp>
      <p:sp>
        <p:nvSpPr>
          <p:cNvPr name="AutoShape 9" id="9"/>
          <p:cNvSpPr/>
          <p:nvPr/>
        </p:nvSpPr>
        <p:spPr>
          <a:xfrm>
            <a:off x="9780663" y="9508172"/>
            <a:ext cx="8507337" cy="0"/>
          </a:xfrm>
          <a:prstGeom prst="line">
            <a:avLst/>
          </a:prstGeom>
          <a:ln cap="flat" w="38100">
            <a:solidFill>
              <a:srgbClr val="967D55"/>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p:cSld>
    <p:bg>
      <p:bgPr>
        <a:solidFill>
          <a:srgbClr val="F4EADB"/>
        </a:solidFill>
      </p:bgPr>
    </p:bg>
    <p:spTree>
      <p:nvGrpSpPr>
        <p:cNvPr id="1" name=""/>
        <p:cNvGrpSpPr/>
        <p:nvPr/>
      </p:nvGrpSpPr>
      <p:grpSpPr>
        <a:xfrm>
          <a:off x="0" y="0"/>
          <a:ext cx="0" cy="0"/>
          <a:chOff x="0" y="0"/>
          <a:chExt cx="0" cy="0"/>
        </a:xfrm>
      </p:grpSpPr>
      <p:sp>
        <p:nvSpPr>
          <p:cNvPr name="TextBox 2" id="2"/>
          <p:cNvSpPr txBox="true"/>
          <p:nvPr/>
        </p:nvSpPr>
        <p:spPr>
          <a:xfrm rot="0">
            <a:off x="509392" y="2102070"/>
            <a:ext cx="17269215" cy="6601973"/>
          </a:xfrm>
          <a:prstGeom prst="rect">
            <a:avLst/>
          </a:prstGeom>
        </p:spPr>
        <p:txBody>
          <a:bodyPr anchor="t" rtlCol="false" tIns="0" lIns="0" bIns="0" rIns="0">
            <a:spAutoFit/>
          </a:bodyPr>
          <a:lstStyle/>
          <a:p>
            <a:pPr algn="just" marL="790111" indent="-395056" lvl="1">
              <a:lnSpc>
                <a:spcPts val="4757"/>
              </a:lnSpc>
              <a:buFont typeface="Arial"/>
              <a:buChar char="•"/>
            </a:pPr>
            <a:r>
              <a:rPr lang="en-US" sz="3659" i="true">
                <a:solidFill>
                  <a:srgbClr val="271905"/>
                </a:solidFill>
                <a:latin typeface="Belleza"/>
                <a:ea typeface="Belleza"/>
                <a:cs typeface="Belleza"/>
                <a:sym typeface="Belleza"/>
              </a:rPr>
              <a:t>Appointment Booking: A system for booking doctor appointments based on availability.</a:t>
            </a:r>
          </a:p>
          <a:p>
            <a:pPr algn="just" marL="790111" indent="-395056" lvl="1">
              <a:lnSpc>
                <a:spcPts val="4757"/>
              </a:lnSpc>
              <a:buFont typeface="Arial"/>
              <a:buChar char="•"/>
            </a:pPr>
            <a:r>
              <a:rPr lang="en-US" sz="3659" i="true">
                <a:solidFill>
                  <a:srgbClr val="271905"/>
                </a:solidFill>
                <a:latin typeface="Belleza"/>
                <a:ea typeface="Belleza"/>
                <a:cs typeface="Belleza"/>
                <a:sym typeface="Belleza"/>
              </a:rPr>
              <a:t>Emergency Response: A real-time notification system for emergencies.</a:t>
            </a:r>
          </a:p>
          <a:p>
            <a:pPr algn="just" marL="790111" indent="-395056" lvl="1">
              <a:lnSpc>
                <a:spcPts val="4757"/>
              </a:lnSpc>
              <a:buFont typeface="Arial"/>
              <a:buChar char="•"/>
            </a:pPr>
            <a:r>
              <a:rPr lang="en-US" sz="3659" i="true">
                <a:solidFill>
                  <a:srgbClr val="271905"/>
                </a:solidFill>
                <a:latin typeface="Belleza"/>
                <a:ea typeface="Belleza"/>
                <a:cs typeface="Belleza"/>
                <a:sym typeface="Belleza"/>
              </a:rPr>
              <a:t>Telemedicine: Remote consultations for employees stationed in remote areas.</a:t>
            </a:r>
          </a:p>
          <a:p>
            <a:pPr algn="just" marL="790111" indent="-395056" lvl="1">
              <a:lnSpc>
                <a:spcPts val="4757"/>
              </a:lnSpc>
              <a:buFont typeface="Arial"/>
              <a:buChar char="•"/>
            </a:pPr>
            <a:r>
              <a:rPr lang="en-US" sz="3659" i="true">
                <a:solidFill>
                  <a:srgbClr val="271905"/>
                </a:solidFill>
                <a:latin typeface="Belleza"/>
                <a:ea typeface="Belleza"/>
                <a:cs typeface="Belleza"/>
                <a:sym typeface="Belleza"/>
              </a:rPr>
              <a:t>Room Management: Managing room availability and booking for inpatient care.</a:t>
            </a:r>
          </a:p>
          <a:p>
            <a:pPr algn="just" marL="790111" indent="-395056" lvl="1">
              <a:lnSpc>
                <a:spcPts val="4757"/>
              </a:lnSpc>
              <a:buFont typeface="Arial"/>
              <a:buChar char="•"/>
            </a:pPr>
            <a:r>
              <a:rPr lang="en-US" sz="3659" i="true">
                <a:solidFill>
                  <a:srgbClr val="271905"/>
                </a:solidFill>
                <a:latin typeface="Belleza"/>
                <a:ea typeface="Belleza"/>
                <a:cs typeface="Belleza"/>
                <a:sym typeface="Belleza"/>
              </a:rPr>
              <a:t>Collaboration with Private Hospitals: Referral system for specialized treatments.</a:t>
            </a:r>
          </a:p>
          <a:p>
            <a:pPr algn="just" marL="790111" indent="-395056" lvl="1">
              <a:lnSpc>
                <a:spcPts val="4757"/>
              </a:lnSpc>
              <a:buFont typeface="Arial"/>
              <a:buChar char="•"/>
            </a:pPr>
            <a:r>
              <a:rPr lang="en-US" sz="3659" i="true">
                <a:solidFill>
                  <a:srgbClr val="271905"/>
                </a:solidFill>
                <a:latin typeface="Belleza"/>
                <a:ea typeface="Belleza"/>
                <a:cs typeface="Belleza"/>
                <a:sym typeface="Belleza"/>
              </a:rPr>
              <a:t>Health Monitoring via IoT: Integration of wearable devices for real-time health data monitoring.</a:t>
            </a:r>
          </a:p>
          <a:p>
            <a:pPr algn="just" marL="790111" indent="-395056" lvl="1">
              <a:lnSpc>
                <a:spcPts val="4757"/>
              </a:lnSpc>
              <a:buFont typeface="Arial"/>
              <a:buChar char="•"/>
            </a:pPr>
            <a:r>
              <a:rPr lang="en-US" sz="3659" i="true">
                <a:solidFill>
                  <a:srgbClr val="271905"/>
                </a:solidFill>
                <a:latin typeface="Belleza"/>
                <a:ea typeface="Belleza"/>
                <a:cs typeface="Belleza"/>
                <a:sym typeface="Belleza"/>
              </a:rPr>
              <a:t>Wellness Programs: Streaming yoga sessions, stress management tips, and fitness content to promote employee well-being.</a:t>
            </a:r>
          </a:p>
          <a:p>
            <a:pPr algn="just" marL="790111" indent="-395056" lvl="1">
              <a:lnSpc>
                <a:spcPts val="4757"/>
              </a:lnSpc>
              <a:buFont typeface="Arial"/>
              <a:buChar char="•"/>
            </a:pPr>
            <a:r>
              <a:rPr lang="en-US" sz="3659" i="true">
                <a:solidFill>
                  <a:srgbClr val="271905"/>
                </a:solidFill>
                <a:latin typeface="Belleza"/>
                <a:ea typeface="Belleza"/>
                <a:cs typeface="Belleza"/>
                <a:sym typeface="Belleza"/>
              </a:rPr>
              <a:t>AI-Driven Health Recommendations: Personalized diet and health advice based on the user's medical history and current health metrics.</a:t>
            </a:r>
          </a:p>
        </p:txBody>
      </p:sp>
      <p:sp>
        <p:nvSpPr>
          <p:cNvPr name="TextBox 3" id="3"/>
          <p:cNvSpPr txBox="true"/>
          <p:nvPr/>
        </p:nvSpPr>
        <p:spPr>
          <a:xfrm rot="0">
            <a:off x="5835216" y="9324975"/>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05</a:t>
            </a:r>
          </a:p>
        </p:txBody>
      </p:sp>
      <p:sp>
        <p:nvSpPr>
          <p:cNvPr name="AutoShape 4" id="4"/>
          <p:cNvSpPr/>
          <p:nvPr/>
        </p:nvSpPr>
        <p:spPr>
          <a:xfrm>
            <a:off x="0" y="9489122"/>
            <a:ext cx="8507337" cy="0"/>
          </a:xfrm>
          <a:prstGeom prst="line">
            <a:avLst/>
          </a:prstGeom>
          <a:ln cap="flat" w="38100">
            <a:solidFill>
              <a:srgbClr val="967D55"/>
            </a:solidFill>
            <a:prstDash val="solid"/>
            <a:headEnd type="none" len="sm" w="sm"/>
            <a:tailEnd type="none" len="sm" w="sm"/>
          </a:ln>
        </p:spPr>
      </p:sp>
      <p:grpSp>
        <p:nvGrpSpPr>
          <p:cNvPr name="Group 5" id="5"/>
          <p:cNvGrpSpPr/>
          <p:nvPr/>
        </p:nvGrpSpPr>
        <p:grpSpPr>
          <a:xfrm rot="0">
            <a:off x="-1119135" y="-1916920"/>
            <a:ext cx="4295670" cy="429567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4505875" y="416145"/>
            <a:ext cx="9276249" cy="1162050"/>
          </a:xfrm>
          <a:prstGeom prst="rect">
            <a:avLst/>
          </a:prstGeom>
        </p:spPr>
        <p:txBody>
          <a:bodyPr anchor="t" rtlCol="false" tIns="0" lIns="0" bIns="0" rIns="0">
            <a:spAutoFit/>
          </a:bodyPr>
          <a:lstStyle/>
          <a:p>
            <a:pPr algn="ctr">
              <a:lnSpc>
                <a:spcPts val="8640"/>
              </a:lnSpc>
            </a:pPr>
            <a:r>
              <a:rPr lang="en-US" sz="7200" i="true">
                <a:solidFill>
                  <a:srgbClr val="271905"/>
                </a:solidFill>
                <a:latin typeface="Bodoni FLF Italics"/>
                <a:ea typeface="Bodoni FLF Italics"/>
                <a:cs typeface="Bodoni FLF Italics"/>
                <a:sym typeface="Bodoni FLF Italics"/>
              </a:rPr>
              <a:t>Scope of the project</a:t>
            </a:r>
          </a:p>
        </p:txBody>
      </p:sp>
      <p:sp>
        <p:nvSpPr>
          <p:cNvPr name="AutoShape 9" id="9"/>
          <p:cNvSpPr/>
          <p:nvPr/>
        </p:nvSpPr>
        <p:spPr>
          <a:xfrm>
            <a:off x="9780663" y="9508172"/>
            <a:ext cx="8507337" cy="0"/>
          </a:xfrm>
          <a:prstGeom prst="line">
            <a:avLst/>
          </a:prstGeom>
          <a:ln cap="flat" w="38100">
            <a:solidFill>
              <a:srgbClr val="967D55"/>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p:cSld>
    <p:bg>
      <p:bgPr>
        <a:solidFill>
          <a:srgbClr val="967D55"/>
        </a:solidFill>
      </p:bgPr>
    </p:bg>
    <p:spTree>
      <p:nvGrpSpPr>
        <p:cNvPr id="1" name=""/>
        <p:cNvGrpSpPr/>
        <p:nvPr/>
      </p:nvGrpSpPr>
      <p:grpSpPr>
        <a:xfrm>
          <a:off x="0" y="0"/>
          <a:ext cx="0" cy="0"/>
          <a:chOff x="0" y="0"/>
          <a:chExt cx="0" cy="0"/>
        </a:xfrm>
      </p:grpSpPr>
      <p:sp>
        <p:nvSpPr>
          <p:cNvPr name="TextBox 2" id="2"/>
          <p:cNvSpPr txBox="true"/>
          <p:nvPr/>
        </p:nvSpPr>
        <p:spPr>
          <a:xfrm rot="0">
            <a:off x="760731" y="2344266"/>
            <a:ext cx="16679544" cy="4581525"/>
          </a:xfrm>
          <a:prstGeom prst="rect">
            <a:avLst/>
          </a:prstGeom>
        </p:spPr>
        <p:txBody>
          <a:bodyPr anchor="t" rtlCol="false" tIns="0" lIns="0" bIns="0" rIns="0">
            <a:spAutoFit/>
          </a:bodyPr>
          <a:lstStyle/>
          <a:p>
            <a:pPr algn="just" marL="647702" indent="-323851" lvl="1">
              <a:lnSpc>
                <a:spcPts val="3600"/>
              </a:lnSpc>
              <a:buAutoNum type="arabicPeriod" startAt="1"/>
            </a:pPr>
            <a:r>
              <a:rPr lang="en-US" sz="3000">
                <a:solidFill>
                  <a:srgbClr val="F4EADB"/>
                </a:solidFill>
                <a:latin typeface="Alice"/>
                <a:ea typeface="Alice"/>
                <a:cs typeface="Alice"/>
                <a:sym typeface="Alice"/>
              </a:rPr>
              <a:t>eSanjeevani (Government of India)</a:t>
            </a:r>
          </a:p>
          <a:p>
            <a:pPr algn="just" marL="647702" indent="-323851" lvl="1">
              <a:lnSpc>
                <a:spcPts val="3600"/>
              </a:lnSpc>
              <a:buFont typeface="Arial"/>
              <a:buChar char="•"/>
            </a:pPr>
            <a:r>
              <a:rPr lang="en-US" sz="3000">
                <a:solidFill>
                  <a:srgbClr val="F4EADB"/>
                </a:solidFill>
                <a:latin typeface="Alice"/>
                <a:ea typeface="Alice"/>
                <a:cs typeface="Alice"/>
                <a:sym typeface="Alice"/>
              </a:rPr>
              <a:t>Overview: eSanjeevani is a national telemedicine service offering remote consultations, specifically aimed at citizens across India.</a:t>
            </a:r>
          </a:p>
          <a:p>
            <a:pPr algn="just" marL="647702" indent="-323851" lvl="1">
              <a:lnSpc>
                <a:spcPts val="3600"/>
              </a:lnSpc>
              <a:buFont typeface="Arial"/>
              <a:buChar char="•"/>
            </a:pPr>
            <a:r>
              <a:rPr lang="en-US" sz="3000">
                <a:solidFill>
                  <a:srgbClr val="F4EADB"/>
                </a:solidFill>
                <a:latin typeface="Alice"/>
                <a:ea typeface="Alice"/>
                <a:cs typeface="Alice"/>
                <a:sym typeface="Alice"/>
              </a:rPr>
              <a:t>Similarities: Offers telemedicine services, enabling remote consultations between doctors and patients.</a:t>
            </a:r>
          </a:p>
          <a:p>
            <a:pPr algn="just" marL="647702" indent="-323851" lvl="1">
              <a:lnSpc>
                <a:spcPts val="3600"/>
              </a:lnSpc>
              <a:buFont typeface="Arial"/>
              <a:buChar char="•"/>
            </a:pPr>
            <a:r>
              <a:rPr lang="en-US" sz="3000">
                <a:solidFill>
                  <a:srgbClr val="F4EADB"/>
                </a:solidFill>
                <a:latin typeface="Alice"/>
                <a:ea typeface="Alice"/>
                <a:cs typeface="Alice"/>
                <a:sym typeface="Alice"/>
              </a:rPr>
              <a:t>Differences: SwasthRail is designed specifically for railway employees and includes additional hospital management features such as room bookings, emergency response systems, and collaborations with private hospitals.  It focuses on the unique needs of railway staff in remote and field locations, incorporating IoT devices for health monitoring and emergency notifications, which eSanjeevani lacks.</a:t>
            </a:r>
          </a:p>
        </p:txBody>
      </p:sp>
      <p:sp>
        <p:nvSpPr>
          <p:cNvPr name="TextBox 3" id="3"/>
          <p:cNvSpPr txBox="true"/>
          <p:nvPr/>
        </p:nvSpPr>
        <p:spPr>
          <a:xfrm rot="0">
            <a:off x="5835216" y="9639300"/>
            <a:ext cx="6617568" cy="375920"/>
          </a:xfrm>
          <a:prstGeom prst="rect">
            <a:avLst/>
          </a:prstGeom>
        </p:spPr>
        <p:txBody>
          <a:bodyPr anchor="t" rtlCol="false" tIns="0" lIns="0" bIns="0" rIns="0">
            <a:spAutoFit/>
          </a:bodyPr>
          <a:lstStyle/>
          <a:p>
            <a:pPr algn="ctr">
              <a:lnSpc>
                <a:spcPts val="2799"/>
              </a:lnSpc>
            </a:pPr>
            <a:r>
              <a:rPr lang="en-US" sz="2799">
                <a:solidFill>
                  <a:srgbClr val="F4EADB"/>
                </a:solidFill>
                <a:latin typeface="Alice"/>
                <a:ea typeface="Alice"/>
                <a:cs typeface="Alice"/>
                <a:sym typeface="Alice"/>
              </a:rPr>
              <a:t>06</a:t>
            </a:r>
          </a:p>
        </p:txBody>
      </p:sp>
      <p:sp>
        <p:nvSpPr>
          <p:cNvPr name="AutoShape 4" id="4"/>
          <p:cNvSpPr/>
          <p:nvPr/>
        </p:nvSpPr>
        <p:spPr>
          <a:xfrm>
            <a:off x="9780663" y="9803447"/>
            <a:ext cx="8507337" cy="0"/>
          </a:xfrm>
          <a:prstGeom prst="line">
            <a:avLst/>
          </a:prstGeom>
          <a:ln cap="flat" w="38100">
            <a:solidFill>
              <a:srgbClr val="F4EADB"/>
            </a:solidFill>
            <a:prstDash val="solid"/>
            <a:headEnd type="none" len="sm" w="sm"/>
            <a:tailEnd type="none" len="sm" w="sm"/>
          </a:ln>
        </p:spPr>
      </p:sp>
      <p:sp>
        <p:nvSpPr>
          <p:cNvPr name="TextBox 5" id="5"/>
          <p:cNvSpPr txBox="true"/>
          <p:nvPr/>
        </p:nvSpPr>
        <p:spPr>
          <a:xfrm rot="0">
            <a:off x="2863977" y="509588"/>
            <a:ext cx="12560046" cy="981075"/>
          </a:xfrm>
          <a:prstGeom prst="rect">
            <a:avLst/>
          </a:prstGeom>
        </p:spPr>
        <p:txBody>
          <a:bodyPr anchor="t" rtlCol="false" tIns="0" lIns="0" bIns="0" rIns="0">
            <a:spAutoFit/>
          </a:bodyPr>
          <a:lstStyle/>
          <a:p>
            <a:pPr algn="ctr">
              <a:lnSpc>
                <a:spcPts val="7320"/>
              </a:lnSpc>
            </a:pPr>
            <a:r>
              <a:rPr lang="en-US" sz="6100" b="true">
                <a:solidFill>
                  <a:srgbClr val="F4EADB"/>
                </a:solidFill>
                <a:latin typeface="Bodoni FLF Bold"/>
                <a:ea typeface="Bodoni FLF Bold"/>
                <a:cs typeface="Bodoni FLF Bold"/>
                <a:sym typeface="Bodoni FLF Bold"/>
              </a:rPr>
              <a:t>Existing Projects</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967D55"/>
        </a:solidFill>
      </p:bgPr>
    </p:bg>
    <p:spTree>
      <p:nvGrpSpPr>
        <p:cNvPr id="1" name=""/>
        <p:cNvGrpSpPr/>
        <p:nvPr/>
      </p:nvGrpSpPr>
      <p:grpSpPr>
        <a:xfrm>
          <a:off x="0" y="0"/>
          <a:ext cx="0" cy="0"/>
          <a:chOff x="0" y="0"/>
          <a:chExt cx="0" cy="0"/>
        </a:xfrm>
      </p:grpSpPr>
      <p:sp>
        <p:nvSpPr>
          <p:cNvPr name="TextBox 2" id="2"/>
          <p:cNvSpPr txBox="true"/>
          <p:nvPr/>
        </p:nvSpPr>
        <p:spPr>
          <a:xfrm rot="0">
            <a:off x="579756" y="1352550"/>
            <a:ext cx="17128488" cy="8239125"/>
          </a:xfrm>
          <a:prstGeom prst="rect">
            <a:avLst/>
          </a:prstGeom>
        </p:spPr>
        <p:txBody>
          <a:bodyPr anchor="t" rtlCol="false" tIns="0" lIns="0" bIns="0" rIns="0">
            <a:spAutoFit/>
          </a:bodyPr>
          <a:lstStyle/>
          <a:p>
            <a:pPr algn="just">
              <a:lnSpc>
                <a:spcPts val="3600"/>
              </a:lnSpc>
            </a:pPr>
          </a:p>
          <a:p>
            <a:pPr algn="just">
              <a:lnSpc>
                <a:spcPts val="3600"/>
              </a:lnSpc>
            </a:pPr>
            <a:r>
              <a:rPr lang="en-US" sz="3000">
                <a:solidFill>
                  <a:srgbClr val="F4EADB"/>
                </a:solidFill>
                <a:latin typeface="Alice"/>
                <a:ea typeface="Alice"/>
                <a:cs typeface="Alice"/>
                <a:sym typeface="Alice"/>
              </a:rPr>
              <a:t>2.</a:t>
            </a:r>
            <a:r>
              <a:rPr lang="en-US" sz="3000">
                <a:solidFill>
                  <a:srgbClr val="F4EADB"/>
                </a:solidFill>
                <a:latin typeface="Alice"/>
                <a:ea typeface="Alice"/>
                <a:cs typeface="Alice"/>
                <a:sym typeface="Alice"/>
              </a:rPr>
              <a:t> Practo</a:t>
            </a:r>
          </a:p>
          <a:p>
            <a:pPr algn="just" marL="647702" indent="-323851" lvl="1">
              <a:lnSpc>
                <a:spcPts val="3600"/>
              </a:lnSpc>
              <a:buFont typeface="Arial"/>
              <a:buChar char="•"/>
            </a:pPr>
            <a:r>
              <a:rPr lang="en-US" sz="3000">
                <a:solidFill>
                  <a:srgbClr val="F4EADB"/>
                </a:solidFill>
                <a:latin typeface="Alice"/>
                <a:ea typeface="Alice"/>
                <a:cs typeface="Alice"/>
                <a:sym typeface="Alice"/>
              </a:rPr>
              <a:t>Overview: Practo is a private healthcare app that offers appointment booking, telemedicine, and pharmacy services.</a:t>
            </a:r>
          </a:p>
          <a:p>
            <a:pPr algn="just" marL="647702" indent="-323851" lvl="1">
              <a:lnSpc>
                <a:spcPts val="3600"/>
              </a:lnSpc>
              <a:buFont typeface="Arial"/>
              <a:buChar char="•"/>
            </a:pPr>
            <a:r>
              <a:rPr lang="en-US" sz="3000">
                <a:solidFill>
                  <a:srgbClr val="F4EADB"/>
                </a:solidFill>
                <a:latin typeface="Alice"/>
                <a:ea typeface="Alice"/>
                <a:cs typeface="Alice"/>
                <a:sym typeface="Alice"/>
              </a:rPr>
              <a:t>Similarities: Provides appointment scheduling and telemedicine services, along with access to medical records.</a:t>
            </a:r>
          </a:p>
          <a:p>
            <a:pPr algn="just" marL="647702" indent="-323851" lvl="1">
              <a:lnSpc>
                <a:spcPts val="3600"/>
              </a:lnSpc>
              <a:buFont typeface="Arial"/>
              <a:buChar char="•"/>
            </a:pPr>
            <a:r>
              <a:rPr lang="en-US" sz="3000">
                <a:solidFill>
                  <a:srgbClr val="F4EADB"/>
                </a:solidFill>
                <a:latin typeface="Alice"/>
                <a:ea typeface="Alice"/>
                <a:cs typeface="Alice"/>
                <a:sym typeface="Alice"/>
              </a:rPr>
              <a:t>Differences: Practo is a general multi-specialty platform, while SwasthRail is tailored to the Indian railway ecosystem. Practo lacks emergency response and IoT remote monitoring, whereas SwasthRail integrates with private hospitals for specialized railway patient referrals, offering a focused healthcare network.</a:t>
            </a:r>
          </a:p>
          <a:p>
            <a:pPr algn="just">
              <a:lnSpc>
                <a:spcPts val="3600"/>
              </a:lnSpc>
            </a:pPr>
          </a:p>
          <a:p>
            <a:pPr algn="just">
              <a:lnSpc>
                <a:spcPts val="3600"/>
              </a:lnSpc>
            </a:pPr>
            <a:r>
              <a:rPr lang="en-US" sz="3000">
                <a:solidFill>
                  <a:srgbClr val="F4EADB"/>
                </a:solidFill>
                <a:latin typeface="Alice"/>
                <a:ea typeface="Alice"/>
                <a:cs typeface="Alice"/>
                <a:sym typeface="Alice"/>
              </a:rPr>
              <a:t>3. Aarogya Setu</a:t>
            </a:r>
          </a:p>
          <a:p>
            <a:pPr algn="just" marL="647702" indent="-323851" lvl="1">
              <a:lnSpc>
                <a:spcPts val="3600"/>
              </a:lnSpc>
              <a:buFont typeface="Arial"/>
              <a:buChar char="•"/>
            </a:pPr>
            <a:r>
              <a:rPr lang="en-US" sz="3000">
                <a:solidFill>
                  <a:srgbClr val="F4EADB"/>
                </a:solidFill>
                <a:latin typeface="Alice"/>
                <a:ea typeface="Alice"/>
                <a:cs typeface="Alice"/>
                <a:sym typeface="Alice"/>
              </a:rPr>
              <a:t>Overview: Aarogya Setu is a COVID-19 contact tracing and health monitoring app launched by the Government of India.</a:t>
            </a:r>
          </a:p>
          <a:p>
            <a:pPr algn="just" marL="647702" indent="-323851" lvl="1">
              <a:lnSpc>
                <a:spcPts val="3600"/>
              </a:lnSpc>
              <a:buFont typeface="Arial"/>
              <a:buChar char="•"/>
            </a:pPr>
            <a:r>
              <a:rPr lang="en-US" sz="3000">
                <a:solidFill>
                  <a:srgbClr val="F4EADB"/>
                </a:solidFill>
                <a:latin typeface="Alice"/>
                <a:ea typeface="Alice"/>
                <a:cs typeface="Alice"/>
                <a:sym typeface="Alice"/>
              </a:rPr>
              <a:t>Similarities: It uses mobile technology to monitor health and send notifications.</a:t>
            </a:r>
          </a:p>
          <a:p>
            <a:pPr algn="just" marL="647702" indent="-323851" lvl="1">
              <a:lnSpc>
                <a:spcPts val="3600"/>
              </a:lnSpc>
              <a:buFont typeface="Arial"/>
              <a:buChar char="•"/>
            </a:pPr>
            <a:r>
              <a:rPr lang="en-US" sz="3000">
                <a:solidFill>
                  <a:srgbClr val="F4EADB"/>
                </a:solidFill>
                <a:latin typeface="Alice"/>
                <a:ea typeface="Alice"/>
                <a:cs typeface="Alice"/>
                <a:sym typeface="Alice"/>
              </a:rPr>
              <a:t>Differences:  Aarogya Setu focuses solely on pandemic monitoring and contact tracing, while SwasthRail addresses a wider range of healthcare needs, including routine checkups, specialized treatments, and stress management.</a:t>
            </a:r>
          </a:p>
        </p:txBody>
      </p:sp>
      <p:sp>
        <p:nvSpPr>
          <p:cNvPr name="TextBox 3" id="3"/>
          <p:cNvSpPr txBox="true"/>
          <p:nvPr/>
        </p:nvSpPr>
        <p:spPr>
          <a:xfrm rot="0">
            <a:off x="5835216" y="9639300"/>
            <a:ext cx="6617568" cy="375920"/>
          </a:xfrm>
          <a:prstGeom prst="rect">
            <a:avLst/>
          </a:prstGeom>
        </p:spPr>
        <p:txBody>
          <a:bodyPr anchor="t" rtlCol="false" tIns="0" lIns="0" bIns="0" rIns="0">
            <a:spAutoFit/>
          </a:bodyPr>
          <a:lstStyle/>
          <a:p>
            <a:pPr algn="ctr">
              <a:lnSpc>
                <a:spcPts val="2799"/>
              </a:lnSpc>
            </a:pPr>
            <a:r>
              <a:rPr lang="en-US" sz="2799">
                <a:solidFill>
                  <a:srgbClr val="F4EADB"/>
                </a:solidFill>
                <a:latin typeface="Alice"/>
                <a:ea typeface="Alice"/>
                <a:cs typeface="Alice"/>
                <a:sym typeface="Alice"/>
              </a:rPr>
              <a:t>07</a:t>
            </a:r>
          </a:p>
        </p:txBody>
      </p:sp>
      <p:sp>
        <p:nvSpPr>
          <p:cNvPr name="AutoShape 4" id="4"/>
          <p:cNvSpPr/>
          <p:nvPr/>
        </p:nvSpPr>
        <p:spPr>
          <a:xfrm>
            <a:off x="9780663" y="9803447"/>
            <a:ext cx="8507337" cy="0"/>
          </a:xfrm>
          <a:prstGeom prst="line">
            <a:avLst/>
          </a:prstGeom>
          <a:ln cap="flat" w="38100">
            <a:solidFill>
              <a:srgbClr val="F4EADB"/>
            </a:solidFill>
            <a:prstDash val="solid"/>
            <a:headEnd type="none" len="sm" w="sm"/>
            <a:tailEnd type="none" len="sm" w="sm"/>
          </a:ln>
        </p:spPr>
      </p:sp>
      <p:sp>
        <p:nvSpPr>
          <p:cNvPr name="TextBox 5" id="5"/>
          <p:cNvSpPr txBox="true"/>
          <p:nvPr/>
        </p:nvSpPr>
        <p:spPr>
          <a:xfrm rot="0">
            <a:off x="2863977" y="509588"/>
            <a:ext cx="12560046" cy="981075"/>
          </a:xfrm>
          <a:prstGeom prst="rect">
            <a:avLst/>
          </a:prstGeom>
        </p:spPr>
        <p:txBody>
          <a:bodyPr anchor="t" rtlCol="false" tIns="0" lIns="0" bIns="0" rIns="0">
            <a:spAutoFit/>
          </a:bodyPr>
          <a:lstStyle/>
          <a:p>
            <a:pPr algn="ctr">
              <a:lnSpc>
                <a:spcPts val="7320"/>
              </a:lnSpc>
            </a:pPr>
            <a:r>
              <a:rPr lang="en-US" sz="6100" b="true">
                <a:solidFill>
                  <a:srgbClr val="F4EADB"/>
                </a:solidFill>
                <a:latin typeface="Bodoni FLF Bold"/>
                <a:ea typeface="Bodoni FLF Bold"/>
                <a:cs typeface="Bodoni FLF Bold"/>
                <a:sym typeface="Bodoni FLF Bold"/>
              </a:rPr>
              <a:t>Existing Projects</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4EADB"/>
        </a:solidFill>
      </p:bgPr>
    </p:bg>
    <p:spTree>
      <p:nvGrpSpPr>
        <p:cNvPr id="1" name=""/>
        <p:cNvGrpSpPr/>
        <p:nvPr/>
      </p:nvGrpSpPr>
      <p:grpSpPr>
        <a:xfrm>
          <a:off x="0" y="0"/>
          <a:ext cx="0" cy="0"/>
          <a:chOff x="0" y="0"/>
          <a:chExt cx="0" cy="0"/>
        </a:xfrm>
      </p:grpSpPr>
      <p:sp>
        <p:nvSpPr>
          <p:cNvPr name="AutoShape 2" id="2"/>
          <p:cNvSpPr/>
          <p:nvPr/>
        </p:nvSpPr>
        <p:spPr>
          <a:xfrm rot="0">
            <a:off x="10986615" y="9258300"/>
            <a:ext cx="7301385" cy="0"/>
          </a:xfrm>
          <a:prstGeom prst="line">
            <a:avLst/>
          </a:prstGeom>
          <a:ln cap="flat" w="38100">
            <a:solidFill>
              <a:srgbClr val="967D55"/>
            </a:solidFill>
            <a:prstDash val="solid"/>
            <a:headEnd type="none" len="sm" w="sm"/>
            <a:tailEnd type="none" len="sm" w="sm"/>
          </a:ln>
        </p:spPr>
      </p:sp>
      <p:sp>
        <p:nvSpPr>
          <p:cNvPr name="TextBox 3" id="3"/>
          <p:cNvSpPr txBox="true"/>
          <p:nvPr/>
        </p:nvSpPr>
        <p:spPr>
          <a:xfrm rot="0">
            <a:off x="5835216" y="9094153"/>
            <a:ext cx="6617568" cy="375920"/>
          </a:xfrm>
          <a:prstGeom prst="rect">
            <a:avLst/>
          </a:prstGeom>
        </p:spPr>
        <p:txBody>
          <a:bodyPr anchor="t" rtlCol="false" tIns="0" lIns="0" bIns="0" rIns="0">
            <a:spAutoFit/>
          </a:bodyPr>
          <a:lstStyle/>
          <a:p>
            <a:pPr algn="ctr">
              <a:lnSpc>
                <a:spcPts val="2799"/>
              </a:lnSpc>
            </a:pPr>
            <a:r>
              <a:rPr lang="en-US" sz="2799">
                <a:solidFill>
                  <a:srgbClr val="967D55"/>
                </a:solidFill>
                <a:latin typeface="Alice"/>
                <a:ea typeface="Alice"/>
                <a:cs typeface="Alice"/>
                <a:sym typeface="Alice"/>
              </a:rPr>
              <a:t>08</a:t>
            </a:r>
          </a:p>
        </p:txBody>
      </p:sp>
      <p:grpSp>
        <p:nvGrpSpPr>
          <p:cNvPr name="Group 4" id="4"/>
          <p:cNvGrpSpPr/>
          <p:nvPr/>
        </p:nvGrpSpPr>
        <p:grpSpPr>
          <a:xfrm rot="0">
            <a:off x="12253716" y="-969050"/>
            <a:ext cx="2150082" cy="2150082"/>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67D55"/>
            </a:solidFill>
          </p:spPr>
        </p:sp>
        <p:sp>
          <p:nvSpPr>
            <p:cNvPr name="TextBox 6" id="6"/>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2801715" y="7485285"/>
            <a:ext cx="5603430" cy="5603430"/>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DDBC8A"/>
            </a:solidFill>
          </p:spPr>
        </p:sp>
        <p:sp>
          <p:nvSpPr>
            <p:cNvPr name="TextBox 9" id="9"/>
            <p:cNvSpPr txBox="true"/>
            <p:nvPr/>
          </p:nvSpPr>
          <p:spPr>
            <a:xfrm>
              <a:off x="76200" y="28575"/>
              <a:ext cx="660400" cy="708025"/>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028700" y="1291318"/>
            <a:ext cx="12836128" cy="1299845"/>
          </a:xfrm>
          <a:prstGeom prst="rect">
            <a:avLst/>
          </a:prstGeom>
        </p:spPr>
        <p:txBody>
          <a:bodyPr anchor="t" rtlCol="false" tIns="0" lIns="0" bIns="0" rIns="0">
            <a:spAutoFit/>
          </a:bodyPr>
          <a:lstStyle/>
          <a:p>
            <a:pPr algn="l">
              <a:lnSpc>
                <a:spcPts val="10080"/>
              </a:lnSpc>
            </a:pPr>
            <a:r>
              <a:rPr lang="en-US" sz="7200" i="true">
                <a:solidFill>
                  <a:srgbClr val="271905"/>
                </a:solidFill>
                <a:latin typeface="Bodoni FLF Italics"/>
                <a:ea typeface="Bodoni FLF Italics"/>
                <a:cs typeface="Bodoni FLF Italics"/>
                <a:sym typeface="Bodoni FLF Italics"/>
              </a:rPr>
              <a:t>Timeline</a:t>
            </a:r>
          </a:p>
        </p:txBody>
      </p:sp>
      <p:sp>
        <p:nvSpPr>
          <p:cNvPr name="TextBox 11" id="11"/>
          <p:cNvSpPr txBox="true"/>
          <p:nvPr/>
        </p:nvSpPr>
        <p:spPr>
          <a:xfrm rot="0">
            <a:off x="1028700" y="2840083"/>
            <a:ext cx="16230600" cy="5443855"/>
          </a:xfrm>
          <a:prstGeom prst="rect">
            <a:avLst/>
          </a:prstGeom>
        </p:spPr>
        <p:txBody>
          <a:bodyPr anchor="t" rtlCol="false" tIns="0" lIns="0" bIns="0" rIns="0">
            <a:spAutoFit/>
          </a:bodyPr>
          <a:lstStyle/>
          <a:p>
            <a:pPr algn="just">
              <a:lnSpc>
                <a:spcPts val="3919"/>
              </a:lnSpc>
            </a:pPr>
            <a:r>
              <a:rPr lang="en-US" sz="2799">
                <a:solidFill>
                  <a:srgbClr val="000000"/>
                </a:solidFill>
                <a:latin typeface="Alice"/>
                <a:ea typeface="Alice"/>
                <a:cs typeface="Alice"/>
                <a:sym typeface="Alice"/>
              </a:rPr>
              <a:t>Phase 1: Initial Development</a:t>
            </a:r>
          </a:p>
          <a:p>
            <a:pPr algn="just">
              <a:lnSpc>
                <a:spcPts val="3919"/>
              </a:lnSpc>
            </a:pPr>
            <a:r>
              <a:rPr lang="en-US" sz="2799">
                <a:solidFill>
                  <a:srgbClr val="000000"/>
                </a:solidFill>
                <a:latin typeface="Alice"/>
                <a:ea typeface="Alice"/>
                <a:cs typeface="Alice"/>
                <a:sym typeface="Alice"/>
              </a:rPr>
              <a:t>Duration: Month 1 - Month 4</a:t>
            </a:r>
          </a:p>
          <a:p>
            <a:pPr algn="just">
              <a:lnSpc>
                <a:spcPts val="3919"/>
              </a:lnSpc>
            </a:pPr>
          </a:p>
          <a:p>
            <a:pPr algn="just">
              <a:lnSpc>
                <a:spcPts val="3919"/>
              </a:lnSpc>
            </a:pPr>
            <a:r>
              <a:rPr lang="en-US" sz="2799">
                <a:solidFill>
                  <a:srgbClr val="000000"/>
                </a:solidFill>
                <a:latin typeface="Alice"/>
                <a:ea typeface="Alice"/>
                <a:cs typeface="Alice"/>
                <a:sym typeface="Alice"/>
              </a:rPr>
              <a:t>Key Deliverables by First Review:</a:t>
            </a:r>
          </a:p>
          <a:p>
            <a:pPr algn="just" marL="604519" indent="-302260" lvl="1">
              <a:lnSpc>
                <a:spcPts val="3919"/>
              </a:lnSpc>
              <a:buFont typeface="Arial"/>
              <a:buChar char="•"/>
            </a:pPr>
            <a:r>
              <a:rPr lang="en-US" sz="2799">
                <a:solidFill>
                  <a:srgbClr val="000000"/>
                </a:solidFill>
                <a:latin typeface="Alice"/>
                <a:ea typeface="Alice"/>
                <a:cs typeface="Alice"/>
                <a:sym typeface="Alice"/>
              </a:rPr>
              <a:t>Patient Portal: Major features completed (appointment booking, patient records, telemedicine integration).</a:t>
            </a:r>
          </a:p>
          <a:p>
            <a:pPr algn="just" marL="604519" indent="-302260" lvl="1">
              <a:lnSpc>
                <a:spcPts val="3919"/>
              </a:lnSpc>
              <a:buFont typeface="Arial"/>
              <a:buChar char="•"/>
            </a:pPr>
            <a:r>
              <a:rPr lang="en-US" sz="2799">
                <a:solidFill>
                  <a:srgbClr val="000000"/>
                </a:solidFill>
                <a:latin typeface="Alice"/>
                <a:ea typeface="Alice"/>
                <a:cs typeface="Alice"/>
                <a:sym typeface="Alice"/>
              </a:rPr>
              <a:t>Doctor Portal: Basic setup done (doctor profiles, login functionality, initial patient record access).</a:t>
            </a:r>
          </a:p>
          <a:p>
            <a:pPr algn="just" marL="604519" indent="-302260" lvl="1">
              <a:lnSpc>
                <a:spcPts val="3919"/>
              </a:lnSpc>
              <a:buFont typeface="Arial"/>
              <a:buChar char="•"/>
            </a:pPr>
            <a:r>
              <a:rPr lang="en-US" sz="2799">
                <a:solidFill>
                  <a:srgbClr val="000000"/>
                </a:solidFill>
                <a:latin typeface="Alice"/>
                <a:ea typeface="Alice"/>
                <a:cs typeface="Alice"/>
                <a:sym typeface="Alice"/>
              </a:rPr>
              <a:t>Home Page: Functional, includes navigation to all core areas (Patient Portal, Doctor Portal, Hospital Info, etc.).</a:t>
            </a:r>
          </a:p>
          <a:p>
            <a:pPr algn="just" marL="604519" indent="-302260" lvl="1">
              <a:lnSpc>
                <a:spcPts val="3919"/>
              </a:lnSpc>
              <a:buFont typeface="Arial"/>
              <a:buChar char="•"/>
            </a:pPr>
            <a:r>
              <a:rPr lang="en-US" sz="2799">
                <a:solidFill>
                  <a:srgbClr val="000000"/>
                </a:solidFill>
                <a:latin typeface="Alice"/>
                <a:ea typeface="Alice"/>
                <a:cs typeface="Alice"/>
                <a:sym typeface="Alice"/>
              </a:rPr>
              <a:t>Chatbot: Core framework developed, with initial training to handle basic queries. </a:t>
            </a:r>
          </a:p>
          <a:p>
            <a:pPr algn="just">
              <a:lnSpc>
                <a:spcPts val="3919"/>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DAFXy0PJza4</dc:identifier>
  <dcterms:modified xsi:type="dcterms:W3CDTF">2011-08-01T06:04:30Z</dcterms:modified>
  <cp:revision>1</cp:revision>
  <dc:title>Capstone</dc:title>
</cp:coreProperties>
</file>

<file path=docProps/thumbnail.jpeg>
</file>